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4" r:id="rId6"/>
    <p:sldId id="263" r:id="rId7"/>
    <p:sldId id="266" r:id="rId8"/>
    <p:sldId id="267" r:id="rId9"/>
    <p:sldId id="268" r:id="rId10"/>
    <p:sldId id="280" r:id="rId11"/>
    <p:sldId id="281" r:id="rId12"/>
    <p:sldId id="270" r:id="rId13"/>
    <p:sldId id="271" r:id="rId14"/>
    <p:sldId id="282" r:id="rId15"/>
    <p:sldId id="285" r:id="rId16"/>
    <p:sldId id="283" r:id="rId17"/>
    <p:sldId id="286" r:id="rId18"/>
    <p:sldId id="284" r:id="rId19"/>
    <p:sldId id="287" r:id="rId20"/>
    <p:sldId id="269" r:id="rId21"/>
    <p:sldId id="279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1C5C74-DB78-4D3D-8B16-FF151DDEE402}" v="7" dt="2022-09-16T15:03:20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0" autoAdjust="0"/>
    <p:restoredTop sz="86519" autoAdjust="0"/>
  </p:normalViewPr>
  <p:slideViewPr>
    <p:cSldViewPr snapToGrid="0">
      <p:cViewPr varScale="1">
        <p:scale>
          <a:sx n="96" d="100"/>
          <a:sy n="96" d="100"/>
        </p:scale>
        <p:origin x="1200" y="168"/>
      </p:cViewPr>
      <p:guideLst/>
    </p:cSldViewPr>
  </p:slideViewPr>
  <p:outlineViewPr>
    <p:cViewPr>
      <p:scale>
        <a:sx n="33" d="100"/>
        <a:sy n="33" d="100"/>
      </p:scale>
      <p:origin x="0" y="-2866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17A0F6-0862-64B8-4A46-6D3283DE6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0D1AB68-4BC3-DFFD-E467-C5EA448C9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0DF263-AD59-F769-5C66-E18CE906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71A-6CD6-4C6C-ACA8-C35BCAAE4154}" type="datetimeFigureOut">
              <a:rPr lang="it-IT" smtClean="0"/>
              <a:t>02/11/2022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2DC586-621D-9109-DD00-A554668A9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96246A-3447-EDAE-52B6-AED29BA9D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2E3C-16E2-4F22-B7C1-81021BD0CD3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165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A62543-A514-C15C-F017-29B769A09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50D45F0-BD05-8212-70E2-BE5E73E56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CFA6FC-3A98-3A94-C2FB-1B07CCEDA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71A-6CD6-4C6C-ACA8-C35BCAAE4154}" type="datetimeFigureOut">
              <a:rPr lang="it-IT" smtClean="0"/>
              <a:t>02/11/2022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D8C707-B03F-3A8D-ED3A-96C252D7D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7653AC-E5D7-FE9B-880C-8C535A731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2E3C-16E2-4F22-B7C1-81021BD0CD3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394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B857177-8C90-FC34-8DB6-646F1FE640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0F429E9-352A-140B-C52E-E1B8EB78D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1223AA-0EBE-5DF0-56AE-6D1EA557A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71A-6CD6-4C6C-ACA8-C35BCAAE4154}" type="datetimeFigureOut">
              <a:rPr lang="it-IT" smtClean="0"/>
              <a:t>02/11/2022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20BF0F-AE51-5D88-E229-10EAF6207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3020E1-92CB-AF30-8B77-8325923E7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2E3C-16E2-4F22-B7C1-81021BD0CD3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05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00BF68-1B58-1041-9AB2-CFEF54A4E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E0A13E-14E4-07E6-7DCB-F54C81A77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8B6D20-6039-FEB2-215C-22C7F72F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71A-6CD6-4C6C-ACA8-C35BCAAE4154}" type="datetimeFigureOut">
              <a:rPr lang="it-IT" smtClean="0"/>
              <a:t>02/11/2022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98A685-382E-91D5-178F-4FDBEEA68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0E1D47-C03C-F4C8-EE43-42BDB134D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2E3C-16E2-4F22-B7C1-81021BD0CD3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23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1A4EF7-0DF1-5DCB-24E2-BF2C710D8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A14D4C0-17EE-F0B0-2D02-6A5118587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2F564B-A753-F67A-04D3-4C6301BCB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71A-6CD6-4C6C-ACA8-C35BCAAE4154}" type="datetimeFigureOut">
              <a:rPr lang="it-IT" smtClean="0"/>
              <a:t>02/11/2022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141B8D-41AA-DD5D-9009-47B23ED93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CC45E9-DDCB-55BF-D051-A1D4D8740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2E3C-16E2-4F22-B7C1-81021BD0CD3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83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F4A54C-FE83-6B7F-B55C-3EEA81356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9AADBA-DD86-45D3-5FDC-EBF7FD6D80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8AE7FB0-6454-3677-C61C-9B7ADD559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D2B3B07-7D56-9335-4ABB-590F8C01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71A-6CD6-4C6C-ACA8-C35BCAAE4154}" type="datetimeFigureOut">
              <a:rPr lang="it-IT" smtClean="0"/>
              <a:t>02/11/2022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AFB33F-C80C-45E0-3948-62A8AD200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AEAA2E9-5FBB-51E4-496F-C1763E69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2E3C-16E2-4F22-B7C1-81021BD0CD3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98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2250A1-CA2D-AF5F-00BE-52222437D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4649137-353E-AAA6-29EA-2559FD269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AC29499-9DF6-9DDF-7ED2-CB312DE6F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5D9EAAE-D8A9-DCED-EFF7-3FDE582BA3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7766BD2-D009-6035-D4D8-F446AB48FF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31CF64A-99C3-9503-E979-6B25FA92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71A-6CD6-4C6C-ACA8-C35BCAAE4154}" type="datetimeFigureOut">
              <a:rPr lang="it-IT" smtClean="0"/>
              <a:t>02/11/2022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B1482F0-65A6-539F-B727-41469B334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F2884E7-80CE-3A47-969D-2EEED4580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2E3C-16E2-4F22-B7C1-81021BD0CD3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03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1F3B6F-7A3D-B1EE-74B4-81CF67641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24FDE26-F416-3376-9235-10C25F87B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71A-6CD6-4C6C-ACA8-C35BCAAE4154}" type="datetimeFigureOut">
              <a:rPr lang="it-IT" smtClean="0"/>
              <a:t>02/11/2022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61BF49C-B592-EC8E-5F4D-2FFAC0ED5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AF9F3C4-C5B4-B450-AD12-5483CECD5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2E3C-16E2-4F22-B7C1-81021BD0CD3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912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13023AE-AF36-7D1A-6F98-95EA906E9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71A-6CD6-4C6C-ACA8-C35BCAAE4154}" type="datetimeFigureOut">
              <a:rPr lang="it-IT" smtClean="0"/>
              <a:t>02/11/2022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A22272C-3F10-B993-403B-3F24C4E25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3AD956D-E734-D4A0-BE36-A8505A278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2E3C-16E2-4F22-B7C1-81021BD0CD3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15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EA72D0-A8F5-C85D-F86F-EEA6AA158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F29C2A-FB6C-1B15-F6D9-13D56DB49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056BBE8-76BE-A565-9121-A2C040E6F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A45A7A-881F-87AE-B9C9-BF368CE9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71A-6CD6-4C6C-ACA8-C35BCAAE4154}" type="datetimeFigureOut">
              <a:rPr lang="it-IT" smtClean="0"/>
              <a:t>02/11/2022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128FB59-A3E9-ADA9-8F30-A2E21EE8D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463944E-95CB-7A95-F9CF-5F6DB0596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2E3C-16E2-4F22-B7C1-81021BD0CD3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86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B59DC4-BC44-9020-4B8C-10296DFBC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146637E-8AFA-98E1-7745-91C6EFA387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78D5E22-F5C5-73E8-558E-30EB5ED56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A909B6-010D-EC35-D782-1F6539238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F71A-6CD6-4C6C-ACA8-C35BCAAE4154}" type="datetimeFigureOut">
              <a:rPr lang="it-IT" smtClean="0"/>
              <a:t>02/11/2022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C5084D-90B0-92CE-03E6-E6570136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F14D932-92C8-A1F1-A56B-7D703A21F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2E3C-16E2-4F22-B7C1-81021BD0CD3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83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26F7420-7F1C-80E0-A175-61B1D2BD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D67F33-EE0A-12A5-78BD-458F9C836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2D23E0-7FD4-C31C-2999-8BCD631BB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0F71A-6CD6-4C6C-ACA8-C35BCAAE4154}" type="datetimeFigureOut">
              <a:rPr lang="it-IT" smtClean="0"/>
              <a:t>02/11/2022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DB4E8F-D5E7-676C-D6E1-FE8A617700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8198B3-E2D1-971D-877D-D69DEC60A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E2E3C-16E2-4F22-B7C1-81021BD0CD3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142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5D6C10-B5A7-4715-803E-0501C9C2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Kuva 4">
            <a:extLst>
              <a:ext uri="{FF2B5EF4-FFF2-40B4-BE49-F238E27FC236}">
                <a16:creationId xmlns:a16="http://schemas.microsoft.com/office/drawing/2014/main" id="{ADC29238-6165-0F5C-4B8B-7DE446247D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688" y="155575"/>
            <a:ext cx="4384675" cy="1685925"/>
          </a:xfrm>
          <a:prstGeom prst="rect">
            <a:avLst/>
          </a:prstGeom>
        </p:spPr>
      </p:pic>
      <p:pic>
        <p:nvPicPr>
          <p:cNvPr id="5" name="Kuva 3">
            <a:extLst>
              <a:ext uri="{FF2B5EF4-FFF2-40B4-BE49-F238E27FC236}">
                <a16:creationId xmlns:a16="http://schemas.microsoft.com/office/drawing/2014/main" id="{30035F4F-55CB-E40F-6DBB-C89AFDF27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5688" y="1916113"/>
            <a:ext cx="4384675" cy="438467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FDB772B3-3ADB-1C70-124F-69CA1AA28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552289"/>
            <a:ext cx="6151654" cy="3900326"/>
          </a:xfrm>
        </p:spPr>
        <p:txBody>
          <a:bodyPr>
            <a:normAutofit/>
          </a:bodyPr>
          <a:lstStyle/>
          <a:p>
            <a:pPr algn="l"/>
            <a:r>
              <a:rPr lang="et-EE" sz="5200" dirty="0"/>
              <a:t>Situative existential partitive constructions in Estonian and Finnish</a:t>
            </a:r>
            <a:endParaRPr lang="it-IT" sz="52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B61597B-98D7-B676-BB98-AC0E210CC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624330"/>
            <a:ext cx="6151654" cy="1680208"/>
          </a:xfrm>
        </p:spPr>
        <p:txBody>
          <a:bodyPr>
            <a:normAutofit/>
          </a:bodyPr>
          <a:lstStyle/>
          <a:p>
            <a:pPr algn="l"/>
            <a:r>
              <a:rPr lang="et-EE" dirty="0"/>
              <a:t>Rodolfo Basile</a:t>
            </a:r>
          </a:p>
          <a:p>
            <a:pPr algn="l"/>
            <a:r>
              <a:rPr lang="et-EE" dirty="0"/>
              <a:t>17.09.2022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8085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C337E7-880F-7267-C017-1A17CFB02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Bridge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206623-A423-1BBD-B90C-7329BA0D4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Between European languages and Uralic</a:t>
            </a:r>
          </a:p>
          <a:p>
            <a:r>
              <a:rPr lang="fi-FI" dirty="0"/>
              <a:t>Finnic</a:t>
            </a:r>
          </a:p>
          <a:p>
            <a:pPr lvl="1"/>
            <a:r>
              <a:rPr lang="it-IT" i="1" dirty="0" err="1"/>
              <a:t>Contamination</a:t>
            </a:r>
            <a:r>
              <a:rPr lang="it-IT" i="1" dirty="0"/>
              <a:t> </a:t>
            </a:r>
            <a:r>
              <a:rPr lang="it-IT" dirty="0"/>
              <a:t>of </a:t>
            </a:r>
            <a:r>
              <a:rPr lang="it-IT" dirty="0" err="1"/>
              <a:t>existential</a:t>
            </a:r>
            <a:r>
              <a:rPr lang="it-IT" dirty="0"/>
              <a:t> </a:t>
            </a:r>
            <a:r>
              <a:rPr lang="it-IT" dirty="0" err="1"/>
              <a:t>clauses</a:t>
            </a:r>
            <a:r>
              <a:rPr lang="it-IT" dirty="0"/>
              <a:t> (</a:t>
            </a:r>
            <a:r>
              <a:rPr lang="it-IT" dirty="0" err="1"/>
              <a:t>Creissels</a:t>
            </a:r>
            <a:r>
              <a:rPr lang="it-IT" dirty="0"/>
              <a:t> 2014, McNally 2011, </a:t>
            </a:r>
            <a:r>
              <a:rPr lang="it-IT" dirty="0" err="1"/>
              <a:t>Freeze</a:t>
            </a:r>
            <a:r>
              <a:rPr lang="it-IT" dirty="0"/>
              <a:t> 1992, </a:t>
            </a:r>
            <a:r>
              <a:rPr lang="it-IT" dirty="0" err="1"/>
              <a:t>Hakanen</a:t>
            </a:r>
            <a:r>
              <a:rPr lang="it-IT" dirty="0"/>
              <a:t> 1972, </a:t>
            </a:r>
            <a:r>
              <a:rPr lang="it-IT" dirty="0" err="1"/>
              <a:t>Huumo</a:t>
            </a:r>
            <a:r>
              <a:rPr lang="it-IT" dirty="0"/>
              <a:t> 2003)</a:t>
            </a:r>
          </a:p>
          <a:p>
            <a:pPr lvl="1"/>
            <a:endParaRPr lang="it-IT" i="1" dirty="0"/>
          </a:p>
          <a:p>
            <a:pPr lvl="1"/>
            <a:endParaRPr lang="it-IT" i="1" dirty="0"/>
          </a:p>
          <a:p>
            <a:r>
              <a:rPr lang="en-US" dirty="0"/>
              <a:t>external FINDER</a:t>
            </a:r>
          </a:p>
          <a:p>
            <a:r>
              <a:rPr lang="en-US" dirty="0"/>
              <a:t>Usually only used in 3. person</a:t>
            </a:r>
          </a:p>
          <a:p>
            <a:r>
              <a:rPr lang="en-US" dirty="0"/>
              <a:t>Both with concrete and abstract locations</a:t>
            </a:r>
          </a:p>
          <a:p>
            <a:pPr lvl="1"/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86815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B906B7-97CC-DF48-AFA8-558B62BA6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Partitive </a:t>
            </a:r>
            <a:r>
              <a:rPr lang="it-IT" dirty="0" err="1"/>
              <a:t>subjects</a:t>
            </a:r>
            <a:r>
              <a:rPr lang="it-IT" dirty="0"/>
              <a:t> in </a:t>
            </a:r>
            <a:r>
              <a:rPr lang="it-IT" dirty="0" err="1"/>
              <a:t>Finnic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BCE010-A5FB-EA0E-D887-70851DE03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Finnish and Estonian, a dedicated partitive grammatical case can express many functions (</a:t>
            </a:r>
            <a:r>
              <a:rPr lang="en-US" dirty="0" err="1"/>
              <a:t>Huumo</a:t>
            </a:r>
            <a:r>
              <a:rPr lang="en-US" dirty="0"/>
              <a:t> 2010, </a:t>
            </a:r>
            <a:r>
              <a:rPr lang="en-US" dirty="0" err="1"/>
              <a:t>Seržant</a:t>
            </a:r>
            <a:r>
              <a:rPr lang="en-US" dirty="0"/>
              <a:t> 2021)</a:t>
            </a:r>
          </a:p>
          <a:p>
            <a:r>
              <a:rPr lang="en-US" dirty="0"/>
              <a:t>Partitives can alternate with the so-called </a:t>
            </a:r>
            <a:r>
              <a:rPr lang="en-US" i="1" dirty="0" err="1"/>
              <a:t>totalitiivi</a:t>
            </a:r>
            <a:r>
              <a:rPr lang="en-US" dirty="0"/>
              <a:t>, a term which includes total objects in genitive or nominative plural, or nominative objects in </a:t>
            </a:r>
            <a:r>
              <a:rPr lang="en-US" dirty="0" err="1"/>
              <a:t>imperatiive</a:t>
            </a:r>
            <a:r>
              <a:rPr lang="en-US" dirty="0"/>
              <a:t> constructions, as well as prototypical subjects in nominative (</a:t>
            </a:r>
            <a:r>
              <a:rPr lang="en-US" dirty="0" err="1"/>
              <a:t>Larjavaara</a:t>
            </a:r>
            <a:r>
              <a:rPr lang="en-US" dirty="0"/>
              <a:t> 2019)</a:t>
            </a:r>
          </a:p>
          <a:p>
            <a:r>
              <a:rPr lang="en-US" dirty="0"/>
              <a:t>The subjecthood of partitives is debatable both semantically and </a:t>
            </a:r>
            <a:r>
              <a:rPr lang="en-US" dirty="0" err="1"/>
              <a:t>morphosyntactically</a:t>
            </a:r>
            <a:r>
              <a:rPr lang="en-US" dirty="0"/>
              <a:t> speaking</a:t>
            </a:r>
          </a:p>
          <a:p>
            <a:r>
              <a:rPr lang="en-US" dirty="0"/>
              <a:t>Associated with existential constructions (</a:t>
            </a:r>
            <a:r>
              <a:rPr lang="en-US" dirty="0" err="1"/>
              <a:t>Hakanen</a:t>
            </a:r>
            <a:r>
              <a:rPr lang="en-US" dirty="0"/>
              <a:t> 1972; </a:t>
            </a:r>
            <a:r>
              <a:rPr lang="en-US" dirty="0" err="1"/>
              <a:t>Huumo</a:t>
            </a:r>
            <a:r>
              <a:rPr lang="en-US" dirty="0"/>
              <a:t> &amp; </a:t>
            </a:r>
            <a:r>
              <a:rPr lang="en-US" dirty="0" err="1"/>
              <a:t>Lindström</a:t>
            </a:r>
            <a:r>
              <a:rPr lang="en-US" dirty="0"/>
              <a:t> 2014; </a:t>
            </a:r>
            <a:r>
              <a:rPr lang="en-US" dirty="0" err="1"/>
              <a:t>Huumo</a:t>
            </a:r>
            <a:r>
              <a:rPr lang="en-US" dirty="0"/>
              <a:t> 2003)</a:t>
            </a:r>
          </a:p>
          <a:p>
            <a:r>
              <a:rPr lang="en-US" dirty="0"/>
              <a:t>e-NP (</a:t>
            </a:r>
            <a:r>
              <a:rPr lang="en-US" dirty="0" err="1"/>
              <a:t>Huumo</a:t>
            </a:r>
            <a:r>
              <a:rPr lang="en-US" dirty="0"/>
              <a:t> &amp; </a:t>
            </a:r>
            <a:r>
              <a:rPr lang="en-US" dirty="0" err="1"/>
              <a:t>Helasvuo</a:t>
            </a:r>
            <a:r>
              <a:rPr lang="en-US" dirty="0"/>
              <a:t> 2015; see also </a:t>
            </a:r>
            <a:r>
              <a:rPr lang="en-US" dirty="0" err="1"/>
              <a:t>Helasvuo</a:t>
            </a:r>
            <a:r>
              <a:rPr lang="en-US" dirty="0"/>
              <a:t> 1996, </a:t>
            </a:r>
            <a:r>
              <a:rPr lang="en-US" dirty="0" err="1"/>
              <a:t>Metslang</a:t>
            </a:r>
            <a:r>
              <a:rPr lang="en-US" dirty="0"/>
              <a:t> 2014)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0771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179505-6D5D-6B04-B0B7-7D43A02A4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Partitive existential NPs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B91818-BE2C-3935-44AE-BF16CD12B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Estonian</a:t>
            </a:r>
            <a:r>
              <a:rPr lang="it-IT" dirty="0"/>
              <a:t> (</a:t>
            </a:r>
            <a:r>
              <a:rPr lang="it-IT" dirty="0" err="1"/>
              <a:t>Finnic</a:t>
            </a:r>
            <a:r>
              <a:rPr lang="it-IT" dirty="0"/>
              <a:t>, </a:t>
            </a:r>
            <a:r>
              <a:rPr lang="it-IT" dirty="0" err="1"/>
              <a:t>etTenTen</a:t>
            </a:r>
            <a:r>
              <a:rPr lang="it-IT" dirty="0"/>
              <a:t> – Web 2019)</a:t>
            </a:r>
          </a:p>
          <a:p>
            <a:pPr marL="0" indent="0">
              <a:buNone/>
            </a:pPr>
            <a:r>
              <a:rPr lang="it-IT" i="1" dirty="0" err="1"/>
              <a:t>Metsa</a:t>
            </a:r>
            <a:r>
              <a:rPr lang="it-IT" i="1" dirty="0"/>
              <a:t>		</a:t>
            </a:r>
            <a:r>
              <a:rPr lang="it-IT" i="1" dirty="0" err="1"/>
              <a:t>all</a:t>
            </a:r>
            <a:r>
              <a:rPr lang="it-IT" i="1" dirty="0"/>
              <a:t>	</a:t>
            </a:r>
            <a:r>
              <a:rPr lang="it-IT" i="1" dirty="0" err="1"/>
              <a:t>leid</a:t>
            </a:r>
            <a:r>
              <a:rPr lang="it-IT" i="1" dirty="0"/>
              <a:t>-u-b		</a:t>
            </a:r>
            <a:r>
              <a:rPr lang="it-IT" b="1" i="1" dirty="0" err="1"/>
              <a:t>kukeseen</a:t>
            </a:r>
            <a:r>
              <a:rPr lang="it-IT" b="1" i="1" dirty="0"/>
              <a:t>-i</a:t>
            </a:r>
            <a:r>
              <a:rPr lang="it-IT" i="1" dirty="0"/>
              <a:t>		</a:t>
            </a:r>
            <a:r>
              <a:rPr lang="it-IT" i="1" dirty="0" err="1"/>
              <a:t>ja</a:t>
            </a:r>
            <a:br>
              <a:rPr lang="it-IT" dirty="0"/>
            </a:br>
            <a:r>
              <a:rPr lang="it-IT" dirty="0" err="1"/>
              <a:t>forest.GEN</a:t>
            </a:r>
            <a:r>
              <a:rPr lang="it-IT" dirty="0"/>
              <a:t>	under find-REFL-3SG	chanterelle-PTV.PL	and</a:t>
            </a:r>
          </a:p>
          <a:p>
            <a:pPr marL="0" indent="0">
              <a:buNone/>
            </a:pPr>
            <a:r>
              <a:rPr lang="it-IT" b="1" dirty="0" err="1"/>
              <a:t>metsamaasik-aid</a:t>
            </a:r>
            <a:br>
              <a:rPr lang="it-IT" dirty="0"/>
            </a:br>
            <a:r>
              <a:rPr lang="it-IT" dirty="0"/>
              <a:t>wild.strawberry-PTV.PL</a:t>
            </a:r>
          </a:p>
          <a:p>
            <a:pPr marL="0" indent="0">
              <a:buNone/>
            </a:pPr>
            <a:r>
              <a:rPr lang="it-IT" dirty="0"/>
              <a:t>‘</a:t>
            </a:r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chanterelles</a:t>
            </a:r>
            <a:r>
              <a:rPr lang="it-IT" dirty="0"/>
              <a:t> and wild </a:t>
            </a:r>
            <a:r>
              <a:rPr lang="it-IT" dirty="0" err="1"/>
              <a:t>strawberries</a:t>
            </a:r>
            <a:r>
              <a:rPr lang="it-IT" dirty="0"/>
              <a:t> on the </a:t>
            </a:r>
            <a:r>
              <a:rPr lang="it-IT" dirty="0" err="1"/>
              <a:t>forest</a:t>
            </a:r>
            <a:r>
              <a:rPr lang="it-IT" dirty="0"/>
              <a:t> </a:t>
            </a:r>
            <a:r>
              <a:rPr lang="it-IT" dirty="0" err="1"/>
              <a:t>floor</a:t>
            </a:r>
            <a:r>
              <a:rPr lang="it-IT" dirty="0"/>
              <a:t>.’</a:t>
            </a:r>
          </a:p>
        </p:txBody>
      </p:sp>
    </p:spTree>
    <p:extLst>
      <p:ext uri="{BB962C8B-B14F-4D97-AF65-F5344CB8AC3E}">
        <p14:creationId xmlns:p14="http://schemas.microsoft.com/office/powerpoint/2010/main" val="2966286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AD765A-1520-7491-8DCD-7DBE5DA2D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Partitive existential NPs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92A576-0E0E-4C11-0BAC-5A7AA03D1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Finnish</a:t>
            </a:r>
            <a:r>
              <a:rPr lang="it-IT" dirty="0"/>
              <a:t> (</a:t>
            </a:r>
            <a:r>
              <a:rPr lang="it-IT" dirty="0" err="1"/>
              <a:t>Finnic</a:t>
            </a:r>
            <a:r>
              <a:rPr lang="it-IT" dirty="0"/>
              <a:t>, Basile &amp; </a:t>
            </a:r>
            <a:r>
              <a:rPr lang="it-IT" dirty="0" err="1"/>
              <a:t>Ivaska</a:t>
            </a:r>
            <a:r>
              <a:rPr lang="it-IT" dirty="0"/>
              <a:t> 2021)</a:t>
            </a:r>
          </a:p>
          <a:p>
            <a:pPr marL="0" indent="0">
              <a:buNone/>
            </a:pPr>
            <a:r>
              <a:rPr lang="it-IT" b="1" i="1" dirty="0"/>
              <a:t>Ero-j-a-</a:t>
            </a:r>
            <a:r>
              <a:rPr lang="it-IT" b="1" i="1" dirty="0" err="1"/>
              <a:t>kin</a:t>
            </a:r>
            <a:r>
              <a:rPr lang="it-IT" i="1" dirty="0"/>
              <a:t>			</a:t>
            </a:r>
            <a:r>
              <a:rPr lang="it-IT" i="1" dirty="0" err="1"/>
              <a:t>toki</a:t>
            </a:r>
            <a:r>
              <a:rPr lang="it-IT" i="1" dirty="0"/>
              <a:t>		</a:t>
            </a:r>
            <a:r>
              <a:rPr lang="it-IT" i="1" dirty="0" err="1"/>
              <a:t>löyt</a:t>
            </a:r>
            <a:r>
              <a:rPr lang="it-IT" i="1" dirty="0"/>
              <a:t>-y-y</a:t>
            </a:r>
            <a:br>
              <a:rPr lang="it-IT" dirty="0"/>
            </a:br>
            <a:r>
              <a:rPr lang="it-IT" dirty="0" err="1"/>
              <a:t>difference</a:t>
            </a:r>
            <a:r>
              <a:rPr lang="it-IT" dirty="0"/>
              <a:t>-PL-PTV-ENCL	</a:t>
            </a:r>
            <a:r>
              <a:rPr lang="it-IT" dirty="0" err="1"/>
              <a:t>certainly</a:t>
            </a:r>
            <a:r>
              <a:rPr lang="it-IT" dirty="0"/>
              <a:t>	find-REFL-3SG</a:t>
            </a:r>
          </a:p>
          <a:p>
            <a:pPr marL="0" indent="0">
              <a:buNone/>
            </a:pPr>
            <a:r>
              <a:rPr lang="it-IT" dirty="0"/>
              <a:t>‘</a:t>
            </a:r>
            <a:r>
              <a:rPr lang="it-IT" dirty="0" err="1"/>
              <a:t>Differences</a:t>
            </a:r>
            <a:r>
              <a:rPr lang="it-IT" dirty="0"/>
              <a:t> are </a:t>
            </a:r>
            <a:r>
              <a:rPr lang="it-IT" dirty="0" err="1"/>
              <a:t>certainly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found</a:t>
            </a:r>
            <a:r>
              <a:rPr lang="it-IT" dirty="0"/>
              <a:t>.’</a:t>
            </a:r>
          </a:p>
        </p:txBody>
      </p:sp>
    </p:spTree>
    <p:extLst>
      <p:ext uri="{BB962C8B-B14F-4D97-AF65-F5344CB8AC3E}">
        <p14:creationId xmlns:p14="http://schemas.microsoft.com/office/powerpoint/2010/main" val="3037230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C1A3CF-ED74-8336-73DA-953E7B5E9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840" y="528320"/>
            <a:ext cx="10601960" cy="56486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it-IT" sz="2400" dirty="0" err="1"/>
              <a:t>Finnish</a:t>
            </a:r>
            <a:r>
              <a:rPr lang="it-IT" sz="2400" dirty="0"/>
              <a:t> (Basile &amp; </a:t>
            </a:r>
            <a:r>
              <a:rPr lang="it-IT" sz="2400" dirty="0" err="1"/>
              <a:t>Ivaska</a:t>
            </a:r>
            <a:r>
              <a:rPr lang="it-IT" sz="2400" dirty="0"/>
              <a:t> 2021)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i="1" dirty="0" err="1"/>
              <a:t>Aasiasta</a:t>
            </a:r>
            <a:r>
              <a:rPr lang="it-IT" sz="2400" i="1" dirty="0"/>
              <a:t>	</a:t>
            </a:r>
            <a:r>
              <a:rPr lang="it-IT" sz="2400" i="1" dirty="0" err="1"/>
              <a:t>löytyy</a:t>
            </a:r>
            <a:r>
              <a:rPr lang="it-IT" sz="2400" i="1" dirty="0"/>
              <a:t>		</a:t>
            </a:r>
            <a:r>
              <a:rPr lang="it-IT" sz="2400" i="1" dirty="0" err="1"/>
              <a:t>paljon</a:t>
            </a:r>
            <a:r>
              <a:rPr lang="it-IT" sz="2400" i="1" dirty="0"/>
              <a:t>		</a:t>
            </a:r>
            <a:r>
              <a:rPr lang="it-IT" sz="2400" b="1" i="1" dirty="0" err="1"/>
              <a:t>esimerkke-jä</a:t>
            </a:r>
            <a:endParaRPr lang="it-IT" sz="2400" b="1" i="1" dirty="0"/>
          </a:p>
          <a:p>
            <a:pPr marL="0" indent="0">
              <a:buNone/>
            </a:pPr>
            <a:r>
              <a:rPr lang="it-IT" sz="2400" dirty="0" err="1"/>
              <a:t>Asia.ELA</a:t>
            </a:r>
            <a:r>
              <a:rPr lang="it-IT" sz="2400" dirty="0"/>
              <a:t>	find.REFL.3SG	</a:t>
            </a:r>
            <a:r>
              <a:rPr lang="it-IT" sz="2400" dirty="0" err="1"/>
              <a:t>many</a:t>
            </a:r>
            <a:r>
              <a:rPr lang="it-IT" sz="2400" dirty="0"/>
              <a:t>		example-PTV.PL</a:t>
            </a:r>
          </a:p>
          <a:p>
            <a:pPr marL="0" indent="0">
              <a:buNone/>
            </a:pPr>
            <a:r>
              <a:rPr lang="it-IT" sz="2400" dirty="0"/>
              <a:t>‘</a:t>
            </a:r>
            <a:r>
              <a:rPr lang="it-IT" sz="2400" dirty="0" err="1"/>
              <a:t>There</a:t>
            </a:r>
            <a:r>
              <a:rPr lang="it-IT" sz="2400" dirty="0"/>
              <a:t> are </a:t>
            </a:r>
            <a:r>
              <a:rPr lang="it-IT" sz="2400" dirty="0" err="1"/>
              <a:t>many</a:t>
            </a:r>
            <a:r>
              <a:rPr lang="it-IT" sz="2400" dirty="0"/>
              <a:t> </a:t>
            </a:r>
            <a:r>
              <a:rPr lang="it-IT" sz="2400" dirty="0" err="1"/>
              <a:t>examples</a:t>
            </a:r>
            <a:r>
              <a:rPr lang="it-IT" sz="2400" dirty="0"/>
              <a:t> to be </a:t>
            </a:r>
            <a:r>
              <a:rPr lang="it-IT" sz="2400" dirty="0" err="1"/>
              <a:t>found</a:t>
            </a:r>
            <a:r>
              <a:rPr lang="it-IT" sz="2400" dirty="0"/>
              <a:t> in Asia.’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fi-FI" sz="2400" dirty="0"/>
              <a:t>Mutta	myös	</a:t>
            </a:r>
            <a:r>
              <a:rPr lang="fi-FI" sz="2400" b="1" dirty="0"/>
              <a:t>parkkipaikko-ja</a:t>
            </a:r>
            <a:r>
              <a:rPr lang="fi-FI" sz="2400" dirty="0"/>
              <a:t>	löytyy		konserttipaikan	vierestä</a:t>
            </a:r>
          </a:p>
          <a:p>
            <a:pPr marL="0" indent="0">
              <a:buNone/>
            </a:pPr>
            <a:r>
              <a:rPr lang="fi-FI" sz="2400" dirty="0"/>
              <a:t>but	also	parking.spot-PTV.PL	find.REFL.3SG	concert.place.GEN	side.ELA</a:t>
            </a:r>
          </a:p>
          <a:p>
            <a:pPr marL="0" indent="0">
              <a:buNone/>
            </a:pPr>
            <a:r>
              <a:rPr lang="fi-FI" sz="2400" dirty="0"/>
              <a:t>’But there are parking spots besides the concert venue too.’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62730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4F9810-57CC-B497-A641-1AB33E406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Basile &amp; Ivaska 2021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0E9801-31D0-3084-D3C7-8E36327F7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Quantitative study on NOM/PART alternation in Finnish</a:t>
            </a:r>
          </a:p>
          <a:p>
            <a:r>
              <a:rPr lang="et-EE" dirty="0"/>
              <a:t>779 sentences containing the verb </a:t>
            </a:r>
            <a:r>
              <a:rPr lang="et-EE" i="1" dirty="0"/>
              <a:t>löytyä </a:t>
            </a:r>
            <a:r>
              <a:rPr lang="et-EE" dirty="0"/>
              <a:t>‘to be found’</a:t>
            </a:r>
          </a:p>
          <a:p>
            <a:r>
              <a:rPr lang="et-EE" dirty="0"/>
              <a:t>Corpus KLK (</a:t>
            </a:r>
            <a:r>
              <a:rPr lang="et-EE" i="1" dirty="0"/>
              <a:t>Kansalliskirjaston lehtikokoelma</a:t>
            </a:r>
            <a:r>
              <a:rPr lang="et-EE" dirty="0"/>
              <a:t>)</a:t>
            </a:r>
          </a:p>
          <a:p>
            <a:r>
              <a:rPr lang="et-EE" dirty="0"/>
              <a:t>Mixed effect logistic regression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6537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CE457A-E5F8-8CCA-21E4-D8E73BEC8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Most common lemmas (Basile &amp; Ivaska 2021)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01B8992-C83E-10E0-84D5-F41F8D588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515" y="1561897"/>
            <a:ext cx="7940970" cy="477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08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672AB5-971D-DFA5-9290-EE946E766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Quantity and number</a:t>
            </a:r>
            <a:endParaRPr lang="it-IT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8500EE73-729A-5BC9-6D2C-25ED5D0193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6649" y="1486688"/>
            <a:ext cx="5838702" cy="5006187"/>
          </a:xfrm>
        </p:spPr>
      </p:pic>
    </p:spTree>
    <p:extLst>
      <p:ext uri="{BB962C8B-B14F-4D97-AF65-F5344CB8AC3E}">
        <p14:creationId xmlns:p14="http://schemas.microsoft.com/office/powerpoint/2010/main" val="4077056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5D3AD8-669C-07DC-5858-7AA60C2AC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Agreement and word order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CB850D-C5DE-DDDE-BBCC-8C6EC499D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Agreement typically influences the choice of partitive in Finnish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257F77D-52F5-4296-0DD9-E2C6206DC7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071" y="2486029"/>
            <a:ext cx="5678883" cy="382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978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6F4D25-3CAB-F501-066B-45D41078A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2745" cy="5608163"/>
          </a:xfrm>
        </p:spPr>
        <p:txBody>
          <a:bodyPr/>
          <a:lstStyle/>
          <a:p>
            <a:r>
              <a:rPr lang="et-EE" dirty="0"/>
              <a:t>Aitäh! Kiitos! Köszönöm!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545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7BBBFB-49C0-6739-6E06-DEF2BDCF6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What are </a:t>
            </a:r>
            <a:r>
              <a:rPr lang="fi-FI" i="1" dirty="0"/>
              <a:t>situative </a:t>
            </a:r>
            <a:r>
              <a:rPr lang="fi-FI" dirty="0"/>
              <a:t>constructions (situatives)?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3FAB77-D7DD-849C-E115-5616865DD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Novel locational </a:t>
            </a:r>
            <a:r>
              <a:rPr lang="et-EE" dirty="0"/>
              <a:t>strategies</a:t>
            </a:r>
            <a:r>
              <a:rPr lang="fi-FI" dirty="0"/>
              <a:t>: </a:t>
            </a:r>
            <a:r>
              <a:rPr lang="et-EE" dirty="0"/>
              <a:t>functionally either </a:t>
            </a:r>
            <a:r>
              <a:rPr lang="fi-FI" dirty="0"/>
              <a:t>existential constructions (given</a:t>
            </a:r>
            <a:r>
              <a:rPr lang="et-EE" dirty="0"/>
              <a:t> location</a:t>
            </a:r>
            <a:r>
              <a:rPr lang="fi-FI" dirty="0"/>
              <a:t>, new</a:t>
            </a:r>
            <a:r>
              <a:rPr lang="et-EE" dirty="0"/>
              <a:t> LOCATUM</a:t>
            </a:r>
            <a:r>
              <a:rPr lang="fi-FI" dirty="0"/>
              <a:t>) </a:t>
            </a:r>
            <a:r>
              <a:rPr lang="et-EE" dirty="0"/>
              <a:t>or locative </a:t>
            </a:r>
            <a:r>
              <a:rPr lang="fi-FI" dirty="0"/>
              <a:t>constructions (given </a:t>
            </a:r>
            <a:r>
              <a:rPr lang="et-EE" dirty="0"/>
              <a:t>LOCATUM</a:t>
            </a:r>
            <a:r>
              <a:rPr lang="fi-FI" dirty="0"/>
              <a:t>, new </a:t>
            </a:r>
            <a:r>
              <a:rPr lang="et-EE" dirty="0"/>
              <a:t>location</a:t>
            </a:r>
            <a:r>
              <a:rPr lang="fi-FI" dirty="0"/>
              <a:t>)</a:t>
            </a:r>
          </a:p>
          <a:p>
            <a:r>
              <a:rPr lang="fi-FI" dirty="0"/>
              <a:t>Defined in Basile (2021, 2022)</a:t>
            </a:r>
          </a:p>
          <a:p>
            <a:r>
              <a:rPr lang="it-IT" dirty="0"/>
              <a:t>Predicate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complex</a:t>
            </a:r>
            <a:r>
              <a:rPr lang="it-IT" dirty="0"/>
              <a:t> </a:t>
            </a:r>
            <a:r>
              <a:rPr lang="it-IT" dirty="0" err="1"/>
              <a:t>lexical</a:t>
            </a:r>
            <a:r>
              <a:rPr lang="it-IT" dirty="0"/>
              <a:t> </a:t>
            </a:r>
            <a:r>
              <a:rPr lang="it-IT" dirty="0" err="1"/>
              <a:t>aspect</a:t>
            </a:r>
            <a:r>
              <a:rPr lang="it-IT" dirty="0"/>
              <a:t> (e.g. durative + </a:t>
            </a:r>
            <a:r>
              <a:rPr lang="it-IT" dirty="0" err="1"/>
              <a:t>punctual</a:t>
            </a:r>
            <a:r>
              <a:rPr lang="it-IT" dirty="0"/>
              <a:t>)</a:t>
            </a:r>
          </a:p>
          <a:p>
            <a:r>
              <a:rPr lang="it-IT" dirty="0"/>
              <a:t>Dynamic </a:t>
            </a:r>
            <a:r>
              <a:rPr lang="it-IT" dirty="0" err="1"/>
              <a:t>verb</a:t>
            </a:r>
            <a:r>
              <a:rPr lang="it-IT" dirty="0"/>
              <a:t> vs </a:t>
            </a:r>
            <a:r>
              <a:rPr lang="it-IT" dirty="0" err="1"/>
              <a:t>static</a:t>
            </a:r>
            <a:r>
              <a:rPr lang="it-IT" dirty="0"/>
              <a:t> </a:t>
            </a:r>
            <a:r>
              <a:rPr lang="it-IT" dirty="0" err="1"/>
              <a:t>predication</a:t>
            </a:r>
            <a:endParaRPr lang="it-IT" dirty="0"/>
          </a:p>
          <a:p>
            <a:r>
              <a:rPr lang="it-IT" dirty="0"/>
              <a:t>Predicate </a:t>
            </a:r>
            <a:r>
              <a:rPr lang="it-IT" i="1" dirty="0" err="1"/>
              <a:t>situates</a:t>
            </a:r>
            <a:r>
              <a:rPr lang="it-IT" i="1" dirty="0"/>
              <a:t> </a:t>
            </a:r>
            <a:r>
              <a:rPr lang="it-IT" dirty="0" err="1"/>
              <a:t>referent</a:t>
            </a:r>
            <a:r>
              <a:rPr lang="it-IT" dirty="0"/>
              <a:t> in concrete/abstract location</a:t>
            </a:r>
          </a:p>
          <a:p>
            <a:pPr lvl="1"/>
            <a:r>
              <a:rPr lang="it-IT" dirty="0"/>
              <a:t>Loss of </a:t>
            </a:r>
            <a:r>
              <a:rPr lang="it-IT" dirty="0" err="1"/>
              <a:t>prototypical</a:t>
            </a:r>
            <a:r>
              <a:rPr lang="it-IT" dirty="0"/>
              <a:t> semantic traits</a:t>
            </a:r>
          </a:p>
          <a:p>
            <a:pPr lvl="1"/>
            <a:r>
              <a:rPr lang="it-IT" dirty="0" err="1"/>
              <a:t>Functions</a:t>
            </a:r>
            <a:r>
              <a:rPr lang="it-IT" dirty="0"/>
              <a:t> like </a:t>
            </a:r>
            <a:r>
              <a:rPr lang="it-IT" dirty="0" err="1"/>
              <a:t>copulas</a:t>
            </a:r>
            <a:endParaRPr lang="it-IT" dirty="0"/>
          </a:p>
          <a:p>
            <a:pPr lvl="1"/>
            <a:r>
              <a:rPr lang="it-IT" dirty="0" err="1"/>
              <a:t>Different</a:t>
            </a:r>
            <a:r>
              <a:rPr lang="it-IT" dirty="0"/>
              <a:t> from </a:t>
            </a:r>
            <a:r>
              <a:rPr lang="it-IT" dirty="0" err="1"/>
              <a:t>lexical</a:t>
            </a:r>
            <a:r>
              <a:rPr lang="it-IT" dirty="0"/>
              <a:t> </a:t>
            </a:r>
            <a:r>
              <a:rPr lang="it-IT" dirty="0" err="1"/>
              <a:t>copulas</a:t>
            </a:r>
            <a:r>
              <a:rPr lang="it-IT" dirty="0"/>
              <a:t> (e.g. German </a:t>
            </a:r>
            <a:r>
              <a:rPr lang="it-IT" i="1" dirty="0" err="1"/>
              <a:t>liegen</a:t>
            </a:r>
            <a:r>
              <a:rPr lang="it-IT" dirty="0"/>
              <a:t>, </a:t>
            </a:r>
            <a:r>
              <a:rPr lang="it-IT" i="1" dirty="0" err="1"/>
              <a:t>sitzen</a:t>
            </a:r>
            <a:r>
              <a:rPr lang="it-IT" dirty="0"/>
              <a:t>…)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1153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86E0B-BC2C-7DC8-D1CC-706AB761A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References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545189-BC5E-3720-1637-A22CE9CC8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	Basile, Rodolfo. 2021. </a:t>
            </a:r>
            <a:r>
              <a:rPr lang="en-US" dirty="0" err="1"/>
              <a:t>Situative</a:t>
            </a:r>
            <a:r>
              <a:rPr lang="en-US" dirty="0"/>
              <a:t> constructions in European languages. In </a:t>
            </a:r>
            <a:r>
              <a:rPr lang="en-US" dirty="0" err="1"/>
              <a:t>Spevak</a:t>
            </a:r>
            <a:r>
              <a:rPr lang="en-US" dirty="0"/>
              <a:t> (ed.), 39–40. Book of Abstracts: 54th Annual Meeting of the </a:t>
            </a:r>
            <a:r>
              <a:rPr lang="en-US" dirty="0" err="1"/>
              <a:t>Societas</a:t>
            </a:r>
            <a:r>
              <a:rPr lang="en-US" dirty="0"/>
              <a:t> </a:t>
            </a:r>
            <a:r>
              <a:rPr lang="en-US" dirty="0" err="1"/>
              <a:t>Linguistica</a:t>
            </a:r>
            <a:r>
              <a:rPr lang="en-US" dirty="0"/>
              <a:t> Europaea. http://www.sle2021.eu/downloads/SLE%202021%20BOOK%20OF%20ABSTRACTS.pdf (Accessed 9-6-2022).</a:t>
            </a:r>
          </a:p>
          <a:p>
            <a:pPr marL="0" indent="0">
              <a:buNone/>
            </a:pPr>
            <a:r>
              <a:rPr lang="en-US" dirty="0"/>
              <a:t>	Basile, Rodolfo. </a:t>
            </a:r>
            <a:r>
              <a:rPr lang="en-US" dirty="0" err="1"/>
              <a:t>Situative</a:t>
            </a:r>
            <a:r>
              <a:rPr lang="en-US" dirty="0"/>
              <a:t> Strategies and Constructions in European Languages. OSF, 25 Apr. 2022. Web.</a:t>
            </a:r>
            <a:endParaRPr lang="et-EE" dirty="0"/>
          </a:p>
          <a:p>
            <a:pPr marL="0" indent="0">
              <a:buNone/>
            </a:pPr>
            <a:r>
              <a:rPr lang="et-EE" dirty="0"/>
              <a:t>	</a:t>
            </a:r>
            <a:r>
              <a:rPr lang="en-US" dirty="0"/>
              <a:t>Basile, R</a:t>
            </a:r>
            <a:r>
              <a:rPr lang="et-EE" dirty="0"/>
              <a:t>odolfo, and Ilmari </a:t>
            </a:r>
            <a:r>
              <a:rPr lang="en-US" dirty="0" err="1"/>
              <a:t>Ivaska</a:t>
            </a:r>
            <a:r>
              <a:rPr lang="en-US" dirty="0"/>
              <a:t>. 2021. </a:t>
            </a:r>
            <a:r>
              <a:rPr lang="en-US" dirty="0" err="1"/>
              <a:t>Löytyä-verbin</a:t>
            </a:r>
            <a:r>
              <a:rPr lang="en-US" dirty="0"/>
              <a:t> </a:t>
            </a:r>
            <a:r>
              <a:rPr lang="en-US" dirty="0" err="1"/>
              <a:t>konstruktioiden</a:t>
            </a:r>
            <a:r>
              <a:rPr lang="en-US" dirty="0"/>
              <a:t> </a:t>
            </a:r>
            <a:r>
              <a:rPr lang="en-US" dirty="0" err="1"/>
              <a:t>yhteydessä</a:t>
            </a:r>
            <a:r>
              <a:rPr lang="en-US" dirty="0"/>
              <a:t> </a:t>
            </a:r>
            <a:r>
              <a:rPr lang="en-US" dirty="0" err="1"/>
              <a:t>esiintyvä</a:t>
            </a:r>
            <a:r>
              <a:rPr lang="en-US" dirty="0"/>
              <a:t> </a:t>
            </a:r>
            <a:r>
              <a:rPr lang="en-US" dirty="0" err="1"/>
              <a:t>subjektin</a:t>
            </a:r>
            <a:r>
              <a:rPr lang="en-US" dirty="0"/>
              <a:t> </a:t>
            </a:r>
            <a:r>
              <a:rPr lang="en-US" dirty="0" err="1"/>
              <a:t>sijanvaihtelu</a:t>
            </a:r>
            <a:r>
              <a:rPr lang="en-US" dirty="0"/>
              <a:t>. </a:t>
            </a:r>
            <a:r>
              <a:rPr lang="en-US" i="1" dirty="0" err="1"/>
              <a:t>Eesti</a:t>
            </a:r>
            <a:r>
              <a:rPr lang="en-US" i="1" dirty="0"/>
              <a:t> ja </a:t>
            </a:r>
            <a:r>
              <a:rPr lang="en-US" i="1" dirty="0" err="1"/>
              <a:t>soome-ugri</a:t>
            </a:r>
            <a:r>
              <a:rPr lang="en-US" i="1" dirty="0"/>
              <a:t> </a:t>
            </a:r>
            <a:r>
              <a:rPr lang="en-US" i="1" dirty="0" err="1"/>
              <a:t>keeleteaduse</a:t>
            </a:r>
            <a:r>
              <a:rPr lang="en-US" i="1" dirty="0"/>
              <a:t> </a:t>
            </a:r>
            <a:r>
              <a:rPr lang="en-US" i="1" dirty="0" err="1"/>
              <a:t>ajakiri</a:t>
            </a:r>
            <a:r>
              <a:rPr lang="en-US" i="1" dirty="0"/>
              <a:t>. Journal of Estonian and Finno-Ugric Linguistics</a:t>
            </a:r>
            <a:r>
              <a:rPr lang="en-US" dirty="0"/>
              <a:t>, 12(1), 11-39.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/>
              <a:t>Creissels</a:t>
            </a:r>
            <a:r>
              <a:rPr lang="en-US" sz="2800" dirty="0"/>
              <a:t>, Denis</a:t>
            </a:r>
            <a:r>
              <a:rPr lang="et-EE" sz="2800" dirty="0"/>
              <a:t>. </a:t>
            </a:r>
            <a:r>
              <a:rPr lang="en-US" sz="2800" dirty="0"/>
              <a:t>2014. </a:t>
            </a:r>
            <a:r>
              <a:rPr lang="en-US" sz="2800" i="1" dirty="0"/>
              <a:t>Existential predication in typological perspective</a:t>
            </a:r>
            <a:r>
              <a:rPr lang="en-US" sz="2800" dirty="0"/>
              <a:t>. Working Paper. Available online: http://www.deniscreissels.fr/public/Creissels-Exist.Pred.pdf.</a:t>
            </a:r>
            <a:endParaRPr lang="en-US" dirty="0"/>
          </a:p>
          <a:p>
            <a:pPr marL="0" indent="0">
              <a:buNone/>
            </a:pPr>
            <a:r>
              <a:rPr lang="en-US" sz="2800" dirty="0"/>
              <a:t>Freeze, Ray</a:t>
            </a:r>
            <a:r>
              <a:rPr lang="et-EE" sz="2800" dirty="0"/>
              <a:t>. </a:t>
            </a:r>
            <a:r>
              <a:rPr lang="en-US" sz="2800" dirty="0"/>
              <a:t>1992. </a:t>
            </a:r>
            <a:r>
              <a:rPr lang="en-US" sz="2800" dirty="0" err="1"/>
              <a:t>Existentials</a:t>
            </a:r>
            <a:r>
              <a:rPr lang="en-US" sz="2800" dirty="0"/>
              <a:t> and other locatives. </a:t>
            </a:r>
            <a:r>
              <a:rPr lang="en-US" sz="2800" i="1" dirty="0"/>
              <a:t>Language </a:t>
            </a:r>
            <a:r>
              <a:rPr lang="en-US" sz="2800" dirty="0"/>
              <a:t>68(3), 553–595.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fi-FI" dirty="0"/>
              <a:t>	Hakanen, Aimo. 1972. Normaalilause ja eksistentiaalilause. </a:t>
            </a:r>
            <a:r>
              <a:rPr lang="fi-FI" i="1" dirty="0"/>
              <a:t>Sananjalka</a:t>
            </a:r>
            <a:r>
              <a:rPr lang="fi-FI" dirty="0"/>
              <a:t>, 14(1), 36-76.</a:t>
            </a:r>
            <a:endParaRPr lang="et-EE" dirty="0"/>
          </a:p>
          <a:p>
            <a:pPr marL="0" indent="0">
              <a:buNone/>
            </a:pPr>
            <a:r>
              <a:rPr lang="et-EE" sz="2800" dirty="0"/>
              <a:t>	</a:t>
            </a:r>
            <a:r>
              <a:rPr lang="fi-FI" sz="2800" dirty="0"/>
              <a:t>Helasvuo, Marja-Liisa. 1996. Ollako Vai Eikö Olla-Eksistentiaalilauseen Subjektin Kohtalonkysymys. Virittäjä 100 (3): 340–340.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43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498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	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err="1"/>
              <a:t>Huumo</a:t>
            </a:r>
            <a:r>
              <a:rPr lang="en-US" sz="2200" dirty="0"/>
              <a:t>, T</a:t>
            </a:r>
            <a:r>
              <a:rPr lang="et-EE" sz="2200" dirty="0"/>
              <a:t>uomas</a:t>
            </a:r>
            <a:r>
              <a:rPr lang="en-US" sz="2200" dirty="0"/>
              <a:t>. 2003. Incremental existence: The world according to the Finnish existential sentence.</a:t>
            </a:r>
            <a:endParaRPr lang="et-EE" sz="2200" dirty="0"/>
          </a:p>
          <a:p>
            <a:pPr marL="0" indent="0">
              <a:buNone/>
            </a:pPr>
            <a:r>
              <a:rPr lang="et-EE" sz="2200" dirty="0"/>
              <a:t>	</a:t>
            </a:r>
            <a:r>
              <a:rPr lang="en-US" sz="2200" dirty="0" err="1"/>
              <a:t>Huumo</a:t>
            </a:r>
            <a:r>
              <a:rPr lang="en-US" sz="2200" dirty="0"/>
              <a:t>, </a:t>
            </a:r>
            <a:r>
              <a:rPr lang="en-US" sz="2200" dirty="0" err="1"/>
              <a:t>Tuomas</a:t>
            </a:r>
            <a:r>
              <a:rPr lang="en-US" sz="2200" dirty="0"/>
              <a:t>. 2010. Nominal aspect, quantity, and time: The case of the Finnish object. </a:t>
            </a:r>
            <a:r>
              <a:rPr lang="en-US" sz="2200" i="1" dirty="0"/>
              <a:t>Journal of Linguistics</a:t>
            </a:r>
            <a:r>
              <a:rPr lang="en-US" sz="2200" dirty="0"/>
              <a:t>, 83-125.</a:t>
            </a:r>
            <a:endParaRPr lang="et-EE" sz="2200" dirty="0"/>
          </a:p>
          <a:p>
            <a:pPr marL="0" indent="0">
              <a:buNone/>
            </a:pPr>
            <a:r>
              <a:rPr lang="et-EE" sz="2200" dirty="0"/>
              <a:t>	</a:t>
            </a:r>
            <a:r>
              <a:rPr lang="en-US" sz="2200" dirty="0" err="1"/>
              <a:t>Huumo</a:t>
            </a:r>
            <a:r>
              <a:rPr lang="en-US" sz="2200" dirty="0"/>
              <a:t>, </a:t>
            </a:r>
            <a:r>
              <a:rPr lang="en-US" sz="2200" dirty="0" err="1"/>
              <a:t>Tuomas</a:t>
            </a:r>
            <a:r>
              <a:rPr lang="en-US" sz="2200" dirty="0"/>
              <a:t>, and </a:t>
            </a:r>
            <a:r>
              <a:rPr lang="en-US" sz="2200" dirty="0" err="1"/>
              <a:t>Marja-Liisa</a:t>
            </a:r>
            <a:r>
              <a:rPr lang="en-US" sz="2200" dirty="0"/>
              <a:t> </a:t>
            </a:r>
            <a:r>
              <a:rPr lang="en-US" sz="2200" dirty="0" err="1"/>
              <a:t>Helasvuo</a:t>
            </a:r>
            <a:r>
              <a:rPr lang="en-US" sz="2200" dirty="0"/>
              <a:t>. 2015. On the Subject of Subject in Finnish. </a:t>
            </a:r>
            <a:r>
              <a:rPr lang="en-US" sz="2200" i="1" dirty="0"/>
              <a:t>Subjects in Constructions–Canonical and Non-Canonical</a:t>
            </a:r>
            <a:r>
              <a:rPr lang="en-US" sz="2200" dirty="0"/>
              <a:t>, 13–41.</a:t>
            </a:r>
            <a:endParaRPr lang="et-EE" sz="2200" dirty="0"/>
          </a:p>
          <a:p>
            <a:pPr marL="0" indent="0">
              <a:buNone/>
            </a:pPr>
            <a:r>
              <a:rPr lang="et-EE" sz="2200" dirty="0"/>
              <a:t>	</a:t>
            </a:r>
            <a:r>
              <a:rPr lang="en-US" sz="2200" dirty="0" err="1"/>
              <a:t>Huumo</a:t>
            </a:r>
            <a:r>
              <a:rPr lang="en-US" sz="2200" dirty="0"/>
              <a:t>, </a:t>
            </a:r>
            <a:r>
              <a:rPr lang="en-US" sz="2200" dirty="0" err="1"/>
              <a:t>Tuomas</a:t>
            </a:r>
            <a:r>
              <a:rPr lang="en-US" sz="2200" dirty="0"/>
              <a:t>, and Liina </a:t>
            </a:r>
            <a:r>
              <a:rPr lang="en-US" sz="2200" dirty="0" err="1"/>
              <a:t>Lindström</a:t>
            </a:r>
            <a:r>
              <a:rPr lang="en-US" sz="2200" dirty="0"/>
              <a:t>. 2014. Partitives across Constructions: On the Range of Uses of the Finnish and Estonian ‘Partitive Subjects’. Partitive Cases and Related Categories 54: 153.</a:t>
            </a:r>
            <a:endParaRPr lang="et-EE" sz="2200" dirty="0"/>
          </a:p>
          <a:p>
            <a:pPr marL="0" indent="0">
              <a:buNone/>
            </a:pPr>
            <a:r>
              <a:rPr lang="et-EE" sz="2200" dirty="0"/>
              <a:t>	</a:t>
            </a:r>
            <a:r>
              <a:rPr lang="fi-FI" sz="2200" dirty="0"/>
              <a:t>Larjavaara, Matti. 2019. </a:t>
            </a:r>
            <a:r>
              <a:rPr lang="fi-FI" sz="2200" i="1" dirty="0"/>
              <a:t>Partitiivin Valinta</a:t>
            </a:r>
            <a:r>
              <a:rPr lang="fi-FI" sz="2200" dirty="0"/>
              <a:t>. Suomalaisen Kirjallisuuden Seura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	McNally, Louise</a:t>
            </a:r>
            <a:r>
              <a:rPr lang="et-EE" sz="2200" dirty="0"/>
              <a:t>. </a:t>
            </a:r>
            <a:r>
              <a:rPr lang="en-US" sz="2200" dirty="0"/>
              <a:t>2011. Existential sentences. In: </a:t>
            </a:r>
            <a:r>
              <a:rPr lang="en-US" sz="2200" dirty="0" err="1"/>
              <a:t>Maienborn</a:t>
            </a:r>
            <a:r>
              <a:rPr lang="en-US" sz="2200" dirty="0"/>
              <a:t>. Claudia &amp; Von Heusinger, Klaus &amp; </a:t>
            </a:r>
            <a:r>
              <a:rPr lang="en-US" sz="2200" dirty="0" err="1"/>
              <a:t>Portner</a:t>
            </a:r>
            <a:r>
              <a:rPr lang="en-US" sz="2200" dirty="0"/>
              <a:t>, Paul (eds.). </a:t>
            </a:r>
            <a:r>
              <a:rPr lang="en-US" sz="2200" i="1" dirty="0"/>
              <a:t>Semantics: An International Handbook of Natural Language Meaning</a:t>
            </a:r>
            <a:r>
              <a:rPr lang="en-US" sz="2200" dirty="0"/>
              <a:t>. </a:t>
            </a:r>
            <a:r>
              <a:rPr lang="en-US" sz="2200" dirty="0" err="1"/>
              <a:t>Handbücher</a:t>
            </a:r>
            <a:r>
              <a:rPr lang="en-US" sz="2200" dirty="0"/>
              <a:t> </a:t>
            </a:r>
            <a:r>
              <a:rPr lang="en-US" sz="2200" dirty="0" err="1"/>
              <a:t>zur</a:t>
            </a:r>
            <a:r>
              <a:rPr lang="en-US" sz="2200" dirty="0"/>
              <a:t> </a:t>
            </a:r>
            <a:r>
              <a:rPr lang="en-US" sz="2200" dirty="0" err="1"/>
              <a:t>Sprach</a:t>
            </a:r>
            <a:r>
              <a:rPr lang="en-US" sz="2200" dirty="0"/>
              <a:t>- und </a:t>
            </a:r>
            <a:r>
              <a:rPr lang="en-US" sz="2200" dirty="0" err="1"/>
              <a:t>Kommunikationswissenschaft</a:t>
            </a:r>
            <a:r>
              <a:rPr lang="en-US" sz="2200" dirty="0"/>
              <a:t> 33, 2. Berlin: Mouton de Gruyter, 1829–1848. </a:t>
            </a:r>
            <a:endParaRPr lang="et-EE" sz="2200" dirty="0"/>
          </a:p>
          <a:p>
            <a:pPr marL="0" indent="0">
              <a:buNone/>
            </a:pPr>
            <a:r>
              <a:rPr lang="et-EE" sz="2400" dirty="0"/>
              <a:t>	</a:t>
            </a:r>
            <a:r>
              <a:rPr lang="en-US" sz="2400" dirty="0" err="1"/>
              <a:t>Seržant</a:t>
            </a:r>
            <a:r>
              <a:rPr lang="en-US" sz="2400" dirty="0"/>
              <a:t>, I</a:t>
            </a:r>
            <a:r>
              <a:rPr lang="et-EE" sz="2400" dirty="0"/>
              <a:t>lja</a:t>
            </a:r>
            <a:r>
              <a:rPr lang="en-US" sz="2400" dirty="0"/>
              <a:t> A. 2021. Typology of partitives. </a:t>
            </a:r>
            <a:r>
              <a:rPr lang="en-US" sz="2400" i="1" dirty="0"/>
              <a:t>Linguistics</a:t>
            </a:r>
            <a:r>
              <a:rPr lang="en-US" sz="2400" dirty="0"/>
              <a:t>, 59(4), 881-947.</a:t>
            </a:r>
          </a:p>
          <a:p>
            <a:pPr marL="0" indent="0">
              <a:buNone/>
            </a:pPr>
            <a:endParaRPr lang="et-EE" sz="2200" dirty="0"/>
          </a:p>
        </p:txBody>
      </p:sp>
    </p:spTree>
    <p:extLst>
      <p:ext uri="{BB962C8B-B14F-4D97-AF65-F5344CB8AC3E}">
        <p14:creationId xmlns:p14="http://schemas.microsoft.com/office/powerpoint/2010/main" val="363107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6BA157-131D-BD97-9F11-C3F5D003F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Situatives in European languages (Basile 2022)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517134-1D2A-FC4B-1F0C-310CEA7DA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Two main groups</a:t>
            </a:r>
          </a:p>
          <a:p>
            <a:r>
              <a:rPr lang="fi-FI" dirty="0"/>
              <a:t>invenitive constructions (Lat. </a:t>
            </a:r>
            <a:r>
              <a:rPr lang="fi-FI" i="1" dirty="0"/>
              <a:t>invenio  </a:t>
            </a:r>
            <a:r>
              <a:rPr lang="fi-FI" dirty="0"/>
              <a:t>’to find (act.), be found (pass.)’</a:t>
            </a:r>
            <a:endParaRPr lang="fi-FI" dirty="0">
              <a:solidFill>
                <a:srgbClr val="FF0000"/>
              </a:solidFill>
            </a:endParaRPr>
          </a:p>
          <a:p>
            <a:pPr lvl="1"/>
            <a:r>
              <a:rPr lang="fi-FI" dirty="0"/>
              <a:t>Semantic categories SITUATEE and OBSERVER/FINDER</a:t>
            </a:r>
          </a:p>
          <a:p>
            <a:pPr lvl="1"/>
            <a:r>
              <a:rPr lang="fi-FI" dirty="0"/>
              <a:t>Coreferentiality between categories establishes 2 groups</a:t>
            </a:r>
          </a:p>
          <a:p>
            <a:pPr lvl="2"/>
            <a:r>
              <a:rPr lang="fi-FI" dirty="0"/>
              <a:t>7 types in total</a:t>
            </a:r>
          </a:p>
          <a:p>
            <a:endParaRPr lang="fi-FI" i="1" dirty="0"/>
          </a:p>
          <a:p>
            <a:r>
              <a:rPr lang="fi-FI" dirty="0"/>
              <a:t>evenitive constructions (Lat. </a:t>
            </a:r>
            <a:r>
              <a:rPr lang="fi-FI" i="1" dirty="0"/>
              <a:t>evenio </a:t>
            </a:r>
            <a:r>
              <a:rPr lang="fi-FI" dirty="0"/>
              <a:t>’to happen’)</a:t>
            </a:r>
            <a:endParaRPr lang="fi-FI" i="1" dirty="0"/>
          </a:p>
          <a:p>
            <a:pPr lvl="1"/>
            <a:r>
              <a:rPr lang="it-IT" dirty="0" err="1"/>
              <a:t>Only</a:t>
            </a:r>
            <a:r>
              <a:rPr lang="it-IT" dirty="0"/>
              <a:t> in </a:t>
            </a:r>
            <a:r>
              <a:rPr lang="it-IT" dirty="0" err="1"/>
              <a:t>Albanian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7231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D4ED74-EBE2-BB7F-32B3-34B7A0AC7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Invenitive constructions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836CA4-8EF0-D7C4-3F95-E852FA3AE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720" y="183738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non-coreferential</a:t>
            </a:r>
            <a:r>
              <a:rPr lang="et-EE" dirty="0"/>
              <a:t> type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German (West Germanic, </a:t>
            </a:r>
            <a:r>
              <a:rPr lang="en-US" dirty="0" err="1"/>
              <a:t>Glosbe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i="1" dirty="0"/>
              <a:t>Der	 </a:t>
            </a:r>
            <a:r>
              <a:rPr lang="en-US" i="1" dirty="0" err="1"/>
              <a:t>Bahnhof</a:t>
            </a:r>
            <a:r>
              <a:rPr lang="et-EE" i="1" dirty="0"/>
              <a:t>	</a:t>
            </a:r>
            <a:r>
              <a:rPr lang="en-US" b="1" i="1" dirty="0" err="1"/>
              <a:t>befindet</a:t>
            </a:r>
            <a:r>
              <a:rPr lang="en-US" b="1" i="1" dirty="0"/>
              <a:t>	</a:t>
            </a:r>
            <a:r>
              <a:rPr lang="et-EE" b="1" i="1" dirty="0"/>
              <a:t>	</a:t>
            </a:r>
            <a:r>
              <a:rPr lang="en-US" b="1" i="1" dirty="0" err="1"/>
              <a:t>sich</a:t>
            </a:r>
            <a:r>
              <a:rPr lang="en-US" b="1" i="1" dirty="0"/>
              <a:t> </a:t>
            </a:r>
            <a:r>
              <a:rPr lang="en-US" i="1" dirty="0"/>
              <a:t>	</a:t>
            </a:r>
            <a:r>
              <a:rPr lang="en-US" i="1" dirty="0" err="1"/>
              <a:t>zwischen</a:t>
            </a:r>
            <a:r>
              <a:rPr lang="en-US" i="1" dirty="0"/>
              <a:t>	</a:t>
            </a:r>
            <a:r>
              <a:rPr lang="en-US" i="1" dirty="0" err="1"/>
              <a:t>diesen</a:t>
            </a:r>
            <a:br>
              <a:rPr lang="en-US" i="1" dirty="0"/>
            </a:br>
            <a:r>
              <a:rPr lang="en-US" dirty="0"/>
              <a:t>the	station</a:t>
            </a:r>
            <a:r>
              <a:rPr lang="et-EE" dirty="0"/>
              <a:t>	</a:t>
            </a:r>
            <a:r>
              <a:rPr lang="en-US" sz="2800" dirty="0"/>
              <a:t>APPL-find.3</a:t>
            </a:r>
            <a:r>
              <a:rPr lang="et-EE" sz="2800" dirty="0"/>
              <a:t>SG</a:t>
            </a:r>
            <a:r>
              <a:rPr lang="en-US" sz="2800" dirty="0"/>
              <a:t> </a:t>
            </a:r>
            <a:r>
              <a:rPr lang="en-US" dirty="0"/>
              <a:t>	REFL	between	these	</a:t>
            </a:r>
            <a:r>
              <a:rPr lang="en-US" i="1" dirty="0"/>
              <a:t> </a:t>
            </a:r>
            <a:endParaRPr lang="et-EE" i="1" dirty="0"/>
          </a:p>
          <a:p>
            <a:pPr marL="0" indent="0">
              <a:buNone/>
            </a:pPr>
            <a:r>
              <a:rPr lang="et-EE" i="1" dirty="0"/>
              <a:t>b</a:t>
            </a:r>
            <a:r>
              <a:rPr lang="en-US" i="1" dirty="0" err="1"/>
              <a:t>eiden</a:t>
            </a:r>
            <a:r>
              <a:rPr lang="et-EE" i="1" dirty="0"/>
              <a:t>	</a:t>
            </a:r>
            <a:r>
              <a:rPr lang="en-US" i="1" dirty="0"/>
              <a:t> </a:t>
            </a:r>
            <a:r>
              <a:rPr lang="en-US" i="1" dirty="0" err="1"/>
              <a:t>Städten</a:t>
            </a:r>
            <a:br>
              <a:rPr lang="en-US" i="1" dirty="0"/>
            </a:br>
            <a:r>
              <a:rPr lang="en-US" dirty="0"/>
              <a:t>two</a:t>
            </a:r>
            <a:r>
              <a:rPr lang="et-EE" dirty="0"/>
              <a:t>		</a:t>
            </a:r>
            <a:r>
              <a:rPr lang="en-US" dirty="0"/>
              <a:t>cities</a:t>
            </a:r>
          </a:p>
          <a:p>
            <a:pPr marL="0" indent="0">
              <a:buNone/>
            </a:pPr>
            <a:r>
              <a:rPr lang="en-US" dirty="0"/>
              <a:t>‘The station is located between these two cities.’</a:t>
            </a:r>
          </a:p>
        </p:txBody>
      </p:sp>
    </p:spTree>
    <p:extLst>
      <p:ext uri="{BB962C8B-B14F-4D97-AF65-F5344CB8AC3E}">
        <p14:creationId xmlns:p14="http://schemas.microsoft.com/office/powerpoint/2010/main" val="2659364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26D862-E27A-63DC-5646-2ED8C752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Invenitive constructions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2EF032-9640-49ED-3631-1655C72DA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non-coreferential</a:t>
            </a:r>
            <a:r>
              <a:rPr lang="et-EE" dirty="0"/>
              <a:t> type</a:t>
            </a:r>
            <a:r>
              <a:rPr lang="fi-FI" dirty="0"/>
              <a:t>, present participle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Hungarian (Ugric, dictionary)</a:t>
            </a:r>
          </a:p>
          <a:p>
            <a:pPr marL="0" indent="0">
              <a:buNone/>
            </a:pPr>
            <a:r>
              <a:rPr lang="en-US" i="1" dirty="0" err="1"/>
              <a:t>Ez</a:t>
            </a:r>
            <a:r>
              <a:rPr lang="en-US" i="1" dirty="0"/>
              <a:t>	a	</a:t>
            </a:r>
            <a:r>
              <a:rPr lang="en-US" i="1" dirty="0" err="1"/>
              <a:t>könyv</a:t>
            </a:r>
            <a:r>
              <a:rPr lang="en-US" i="1" dirty="0"/>
              <a:t>	</a:t>
            </a:r>
            <a:r>
              <a:rPr lang="en-US" i="1" dirty="0" err="1"/>
              <a:t>nem</a:t>
            </a:r>
            <a:r>
              <a:rPr lang="en-US" i="1" dirty="0"/>
              <a:t>	</a:t>
            </a:r>
            <a:r>
              <a:rPr lang="en-US" i="1" dirty="0" err="1"/>
              <a:t>minden</a:t>
            </a:r>
            <a:r>
              <a:rPr lang="en-US" i="1" dirty="0"/>
              <a:t>	</a:t>
            </a:r>
            <a:r>
              <a:rPr lang="en-US" i="1" dirty="0" err="1"/>
              <a:t>könyvtárban</a:t>
            </a:r>
            <a:r>
              <a:rPr lang="en-US" i="1" dirty="0"/>
              <a:t>	</a:t>
            </a:r>
            <a:r>
              <a:rPr lang="en-US" b="1" i="1" dirty="0" err="1"/>
              <a:t>talál</a:t>
            </a:r>
            <a:r>
              <a:rPr lang="en-US" b="1" i="1" dirty="0"/>
              <a:t>-hat-ó</a:t>
            </a:r>
            <a:br>
              <a:rPr lang="en-US" b="1" i="1" dirty="0"/>
            </a:br>
            <a:r>
              <a:rPr lang="en-US" dirty="0"/>
              <a:t>this	DET	book	NEG	every		</a:t>
            </a:r>
            <a:r>
              <a:rPr lang="en-US" dirty="0" err="1"/>
              <a:t>library.INE</a:t>
            </a:r>
            <a:r>
              <a:rPr lang="en-US" dirty="0"/>
              <a:t>	find-POT-PRP</a:t>
            </a:r>
          </a:p>
          <a:p>
            <a:pPr marL="0" indent="0">
              <a:buNone/>
            </a:pPr>
            <a:r>
              <a:rPr lang="en-US" dirty="0"/>
              <a:t>‘This book cannot be found in every library.’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8361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FCA07E-F3E3-5051-40FA-C81056B7A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Invenitive constructions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FF8381-5026-E695-6907-38CE145CD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coreferential, reflexive</a:t>
            </a:r>
            <a:r>
              <a:rPr lang="et-EE" dirty="0"/>
              <a:t> type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- usually low volitionality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Modern Greek (Glosbe)</a:t>
            </a:r>
          </a:p>
          <a:p>
            <a:pPr marL="0" indent="0">
              <a:buNone/>
            </a:pPr>
            <a:r>
              <a:rPr lang="el-GR" sz="2400" dirty="0"/>
              <a:t>Αγαπητή	μητέρα,</a:t>
            </a:r>
            <a:r>
              <a:rPr lang="fi-FI" sz="2400" dirty="0"/>
              <a:t>	</a:t>
            </a:r>
            <a:r>
              <a:rPr lang="el-GR" sz="2400" dirty="0"/>
              <a:t>βρίσκομαι 	</a:t>
            </a:r>
            <a:r>
              <a:rPr lang="fi-FI" sz="2400" dirty="0"/>
              <a:t>	</a:t>
            </a:r>
            <a:r>
              <a:rPr lang="el-GR" sz="2400" dirty="0"/>
              <a:t>ανάμεσα</a:t>
            </a:r>
            <a:r>
              <a:rPr lang="fi-FI" sz="2400" dirty="0"/>
              <a:t>	</a:t>
            </a:r>
            <a:r>
              <a:rPr lang="el-GR" sz="2400" dirty="0"/>
              <a:t>σε 	λύκους</a:t>
            </a:r>
            <a:br>
              <a:rPr lang="fi-FI" sz="2400" dirty="0"/>
            </a:br>
            <a:r>
              <a:rPr lang="it-IT" sz="2400" i="1" dirty="0" err="1"/>
              <a:t>agapití</a:t>
            </a:r>
            <a:r>
              <a:rPr lang="it-IT" sz="2400" i="1" dirty="0"/>
              <a:t>		</a:t>
            </a:r>
            <a:r>
              <a:rPr lang="it-IT" sz="2400" i="1" dirty="0" err="1"/>
              <a:t>mitéra</a:t>
            </a:r>
            <a:r>
              <a:rPr lang="it-IT" sz="2400" i="1" dirty="0"/>
              <a:t>,		</a:t>
            </a:r>
            <a:r>
              <a:rPr lang="it-IT" sz="2400" b="1" i="1" dirty="0" err="1"/>
              <a:t>vrísk</a:t>
            </a:r>
            <a:r>
              <a:rPr lang="it-IT" sz="2400" b="1" i="1" dirty="0"/>
              <a:t>-o-mai</a:t>
            </a:r>
            <a:r>
              <a:rPr lang="it-IT" sz="2400" i="1" dirty="0"/>
              <a:t>		</a:t>
            </a:r>
            <a:r>
              <a:rPr lang="it-IT" sz="2400" i="1" dirty="0" err="1"/>
              <a:t>anámesa</a:t>
            </a:r>
            <a:r>
              <a:rPr lang="it-IT" sz="2400" i="1" dirty="0"/>
              <a:t>	se	</a:t>
            </a:r>
            <a:r>
              <a:rPr lang="it-IT" sz="2400" i="1" dirty="0" err="1"/>
              <a:t>líkous</a:t>
            </a:r>
            <a:br>
              <a:rPr lang="it-IT" sz="2400" i="1" dirty="0"/>
            </a:br>
            <a:r>
              <a:rPr lang="it-IT" sz="2400" dirty="0" err="1"/>
              <a:t>dear.voc</a:t>
            </a:r>
            <a:r>
              <a:rPr lang="it-IT" sz="2400" dirty="0"/>
              <a:t>	</a:t>
            </a:r>
            <a:r>
              <a:rPr lang="it-IT" sz="2400" dirty="0" err="1"/>
              <a:t>mother.VOC</a:t>
            </a:r>
            <a:r>
              <a:rPr lang="it-IT" sz="2400" dirty="0"/>
              <a:t>	find-1SG-MPAS	</a:t>
            </a:r>
            <a:r>
              <a:rPr lang="it-IT" sz="2400" dirty="0" err="1"/>
              <a:t>between</a:t>
            </a:r>
            <a:r>
              <a:rPr lang="it-IT" sz="2400" dirty="0"/>
              <a:t> 	to wolf.ACC.PL</a:t>
            </a:r>
          </a:p>
          <a:p>
            <a:pPr marL="0" indent="0">
              <a:buNone/>
            </a:pPr>
            <a:r>
              <a:rPr lang="it-IT" sz="2400" dirty="0"/>
              <a:t>‘</a:t>
            </a:r>
            <a:r>
              <a:rPr lang="it-IT" sz="2400" dirty="0" err="1"/>
              <a:t>Dear</a:t>
            </a:r>
            <a:r>
              <a:rPr lang="it-IT" sz="2400" dirty="0"/>
              <a:t> </a:t>
            </a:r>
            <a:r>
              <a:rPr lang="it-IT" sz="2400" dirty="0" err="1"/>
              <a:t>mother</a:t>
            </a:r>
            <a:r>
              <a:rPr lang="it-IT" sz="2400" dirty="0"/>
              <a:t>, I </a:t>
            </a:r>
            <a:r>
              <a:rPr lang="it-IT" sz="2400" dirty="0" err="1"/>
              <a:t>find</a:t>
            </a:r>
            <a:r>
              <a:rPr lang="it-IT" sz="2400" dirty="0"/>
              <a:t> </a:t>
            </a:r>
            <a:r>
              <a:rPr lang="it-IT" sz="2400" dirty="0" err="1"/>
              <a:t>myself</a:t>
            </a:r>
            <a:r>
              <a:rPr lang="it-IT" sz="2400" dirty="0"/>
              <a:t> </a:t>
            </a:r>
            <a:r>
              <a:rPr lang="it-IT" sz="2400" dirty="0" err="1"/>
              <a:t>among</a:t>
            </a:r>
            <a:r>
              <a:rPr lang="it-IT" sz="2400" dirty="0"/>
              <a:t> </a:t>
            </a:r>
            <a:r>
              <a:rPr lang="it-IT" sz="2400" dirty="0" err="1"/>
              <a:t>wolves</a:t>
            </a:r>
            <a:r>
              <a:rPr lang="it-IT" sz="2400" dirty="0"/>
              <a:t>.’</a:t>
            </a:r>
          </a:p>
        </p:txBody>
      </p:sp>
    </p:spTree>
    <p:extLst>
      <p:ext uri="{BB962C8B-B14F-4D97-AF65-F5344CB8AC3E}">
        <p14:creationId xmlns:p14="http://schemas.microsoft.com/office/powerpoint/2010/main" val="3986915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7A17CB-5853-42EB-11E2-0396A582B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Invenitive constructions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8C867E-BB30-4F6F-BF89-13F4C2D10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c</a:t>
            </a:r>
            <a:r>
              <a:rPr lang="fi-FI" dirty="0"/>
              <a:t>oreferential</a:t>
            </a:r>
            <a:r>
              <a:rPr lang="et-EE" dirty="0"/>
              <a:t> type</a:t>
            </a:r>
            <a:r>
              <a:rPr lang="fi-FI" dirty="0"/>
              <a:t>, present participle</a:t>
            </a:r>
          </a:p>
          <a:p>
            <a:pPr marL="0" indent="0">
              <a:buNone/>
            </a:pPr>
            <a:r>
              <a:rPr lang="fi-FI" dirty="0"/>
              <a:t>	- usually low volitionality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Basque (elicited, Urtzi Etxeberria, p.c.)</a:t>
            </a:r>
          </a:p>
          <a:p>
            <a:pPr marL="0" indent="0">
              <a:buNone/>
            </a:pPr>
            <a:r>
              <a:rPr lang="it-IT" i="1" dirty="0" err="1"/>
              <a:t>Egoera</a:t>
            </a:r>
            <a:r>
              <a:rPr lang="it-IT" i="1" dirty="0"/>
              <a:t>	</a:t>
            </a:r>
            <a:r>
              <a:rPr lang="it-IT" i="1" dirty="0" err="1"/>
              <a:t>arraro</a:t>
            </a:r>
            <a:r>
              <a:rPr lang="it-IT" i="1" dirty="0"/>
              <a:t>	</a:t>
            </a:r>
            <a:r>
              <a:rPr lang="it-IT" i="1" dirty="0" err="1"/>
              <a:t>batean</a:t>
            </a:r>
            <a:r>
              <a:rPr lang="it-IT" i="1" dirty="0"/>
              <a:t>	</a:t>
            </a:r>
            <a:r>
              <a:rPr lang="it-IT" b="1" i="1" dirty="0" err="1"/>
              <a:t>aurki-tzen</a:t>
            </a:r>
            <a:r>
              <a:rPr lang="it-IT" b="1" i="1" dirty="0"/>
              <a:t>	</a:t>
            </a:r>
            <a:r>
              <a:rPr lang="it-IT" b="1" i="1" dirty="0" err="1"/>
              <a:t>naiz</a:t>
            </a:r>
            <a:br>
              <a:rPr lang="it-IT" dirty="0"/>
            </a:br>
            <a:r>
              <a:rPr lang="it-IT" dirty="0"/>
              <a:t>situation	strange	</a:t>
            </a:r>
            <a:r>
              <a:rPr lang="it-IT" dirty="0" err="1"/>
              <a:t>one.INE</a:t>
            </a:r>
            <a:r>
              <a:rPr lang="it-IT" dirty="0"/>
              <a:t>	</a:t>
            </a:r>
            <a:r>
              <a:rPr lang="it-IT" dirty="0" err="1"/>
              <a:t>find</a:t>
            </a:r>
            <a:r>
              <a:rPr lang="it-IT" dirty="0"/>
              <a:t>-PRP	be.1SG</a:t>
            </a:r>
          </a:p>
          <a:p>
            <a:pPr marL="0" indent="0">
              <a:buNone/>
            </a:pPr>
            <a:r>
              <a:rPr lang="it-IT" dirty="0"/>
              <a:t>‘I </a:t>
            </a:r>
            <a:r>
              <a:rPr lang="it-IT" dirty="0" err="1"/>
              <a:t>find</a:t>
            </a:r>
            <a:r>
              <a:rPr lang="it-IT" dirty="0"/>
              <a:t> </a:t>
            </a:r>
            <a:r>
              <a:rPr lang="it-IT" dirty="0" err="1"/>
              <a:t>myself</a:t>
            </a:r>
            <a:r>
              <a:rPr lang="it-IT" dirty="0"/>
              <a:t> in a strange situation.’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56218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18115D-C4BF-29DD-DC45-9652DB98D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Evenitive constructions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4F699B-4310-2B5B-5D0E-2F41CAF66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No </a:t>
            </a:r>
            <a:r>
              <a:rPr lang="fi-FI" i="1" dirty="0"/>
              <a:t>finder </a:t>
            </a:r>
          </a:p>
          <a:p>
            <a:r>
              <a:rPr lang="fi-FI" i="1" dirty="0"/>
              <a:t>Observer</a:t>
            </a:r>
            <a:r>
              <a:rPr lang="fi-FI" dirty="0"/>
              <a:t> possible</a:t>
            </a:r>
          </a:p>
          <a:p>
            <a:r>
              <a:rPr lang="it-IT" dirty="0" err="1"/>
              <a:t>Only</a:t>
            </a:r>
            <a:r>
              <a:rPr lang="it-IT" dirty="0"/>
              <a:t> in </a:t>
            </a:r>
            <a:r>
              <a:rPr lang="it-IT" dirty="0" err="1"/>
              <a:t>Albanian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dirty="0" err="1"/>
              <a:t>Albanian</a:t>
            </a:r>
            <a:r>
              <a:rPr lang="it-IT" dirty="0"/>
              <a:t> (</a:t>
            </a:r>
            <a:r>
              <a:rPr lang="it-IT" dirty="0" err="1"/>
              <a:t>Nensi</a:t>
            </a:r>
            <a:r>
              <a:rPr lang="it-IT" dirty="0"/>
              <a:t> </a:t>
            </a:r>
            <a:r>
              <a:rPr lang="it-IT" dirty="0" err="1"/>
              <a:t>Islami</a:t>
            </a:r>
            <a:r>
              <a:rPr lang="it-IT" dirty="0"/>
              <a:t>, p.c.)</a:t>
            </a:r>
          </a:p>
          <a:p>
            <a:pPr marL="0" indent="0">
              <a:buNone/>
            </a:pPr>
            <a:r>
              <a:rPr lang="it-IT" dirty="0"/>
              <a:t>a.	</a:t>
            </a:r>
            <a:r>
              <a:rPr lang="it-IT" i="1" dirty="0"/>
              <a:t>Italia	</a:t>
            </a:r>
            <a:r>
              <a:rPr lang="it-IT" i="1" dirty="0" err="1"/>
              <a:t>gje</a:t>
            </a:r>
            <a:r>
              <a:rPr lang="it-IT" i="1" dirty="0"/>
              <a:t>-</a:t>
            </a:r>
            <a:r>
              <a:rPr lang="it-IT" i="1" dirty="0" err="1"/>
              <a:t>nd</a:t>
            </a:r>
            <a:r>
              <a:rPr lang="it-IT" i="1" dirty="0"/>
              <a:t>-et/</a:t>
            </a:r>
            <a:r>
              <a:rPr lang="it-IT" b="1" i="1" dirty="0" err="1"/>
              <a:t>ndodh</a:t>
            </a:r>
            <a:r>
              <a:rPr lang="it-IT" b="1" i="1" dirty="0"/>
              <a:t>-et</a:t>
            </a:r>
            <a:r>
              <a:rPr lang="it-IT" i="1" dirty="0"/>
              <a:t>		</a:t>
            </a:r>
            <a:r>
              <a:rPr lang="it-IT" i="1" dirty="0" err="1"/>
              <a:t>në</a:t>
            </a:r>
            <a:r>
              <a:rPr lang="it-IT" i="1" dirty="0"/>
              <a:t>	</a:t>
            </a:r>
            <a:r>
              <a:rPr lang="it-IT" i="1" dirty="0" err="1"/>
              <a:t>Mesdhe</a:t>
            </a:r>
            <a:br>
              <a:rPr lang="it-IT" dirty="0"/>
            </a:br>
            <a:r>
              <a:rPr lang="it-IT" dirty="0"/>
              <a:t>	</a:t>
            </a:r>
            <a:r>
              <a:rPr lang="it-IT" dirty="0" err="1"/>
              <a:t>Italy</a:t>
            </a:r>
            <a:r>
              <a:rPr lang="it-IT" dirty="0"/>
              <a:t>	find-REFL-3SG/happen-3SG	in	</a:t>
            </a:r>
            <a:r>
              <a:rPr lang="it-IT" dirty="0" err="1"/>
              <a:t>Mediterranean.ACC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‘</a:t>
            </a:r>
            <a:r>
              <a:rPr lang="it-IT" dirty="0" err="1"/>
              <a:t>Italy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situated</a:t>
            </a:r>
            <a:r>
              <a:rPr lang="it-IT" dirty="0"/>
              <a:t> in the </a:t>
            </a:r>
            <a:r>
              <a:rPr lang="it-IT" dirty="0" err="1"/>
              <a:t>Mediterranean</a:t>
            </a:r>
            <a:r>
              <a:rPr lang="it-IT" dirty="0"/>
              <a:t>.’</a:t>
            </a:r>
          </a:p>
          <a:p>
            <a:pPr marL="0" indent="0">
              <a:buNone/>
            </a:pPr>
            <a:r>
              <a:rPr lang="it-IT" dirty="0"/>
              <a:t>b.	</a:t>
            </a:r>
            <a:r>
              <a:rPr lang="it-IT" i="1" dirty="0" err="1"/>
              <a:t>Ndodh</a:t>
            </a:r>
            <a:r>
              <a:rPr lang="it-IT" i="1" dirty="0"/>
              <a:t>-em/</a:t>
            </a:r>
            <a:r>
              <a:rPr lang="it-IT" b="1" i="1" dirty="0" err="1"/>
              <a:t>gje</a:t>
            </a:r>
            <a:r>
              <a:rPr lang="it-IT" b="1" i="1" dirty="0"/>
              <a:t>-</a:t>
            </a:r>
            <a:r>
              <a:rPr lang="it-IT" b="1" i="1" dirty="0" err="1"/>
              <a:t>nd</a:t>
            </a:r>
            <a:r>
              <a:rPr lang="it-IT" b="1" i="1" dirty="0"/>
              <a:t>-em</a:t>
            </a:r>
            <a:r>
              <a:rPr lang="it-IT" i="1" dirty="0"/>
              <a:t>		</a:t>
            </a:r>
            <a:r>
              <a:rPr lang="it-IT" i="1" dirty="0" err="1"/>
              <a:t>në</a:t>
            </a:r>
            <a:r>
              <a:rPr lang="it-IT" i="1" dirty="0"/>
              <a:t>	</a:t>
            </a:r>
            <a:r>
              <a:rPr lang="it-IT" i="1" dirty="0" err="1"/>
              <a:t>një</a:t>
            </a:r>
            <a:r>
              <a:rPr lang="it-IT" i="1" dirty="0"/>
              <a:t>	</a:t>
            </a:r>
            <a:r>
              <a:rPr lang="it-IT" i="1" dirty="0" err="1"/>
              <a:t>situatë</a:t>
            </a:r>
            <a:r>
              <a:rPr lang="it-IT" i="1" dirty="0"/>
              <a:t>		</a:t>
            </a:r>
            <a:r>
              <a:rPr lang="it-IT" i="1" dirty="0" err="1"/>
              <a:t>të</a:t>
            </a:r>
            <a:br>
              <a:rPr lang="it-IT" dirty="0"/>
            </a:br>
            <a:r>
              <a:rPr lang="it-IT" dirty="0"/>
              <a:t>	happen-1SG/find-REFL-1SG	in	</a:t>
            </a:r>
            <a:r>
              <a:rPr lang="it-IT" dirty="0" err="1"/>
              <a:t>a.ACC</a:t>
            </a:r>
            <a:r>
              <a:rPr lang="it-IT" dirty="0"/>
              <a:t>	</a:t>
            </a:r>
            <a:r>
              <a:rPr lang="it-IT" dirty="0" err="1"/>
              <a:t>situation.ACC</a:t>
            </a:r>
            <a:r>
              <a:rPr lang="it-IT" dirty="0"/>
              <a:t>	ADJART .ACC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i="1" dirty="0" err="1"/>
              <a:t>keqe</a:t>
            </a:r>
            <a:br>
              <a:rPr lang="it-IT" dirty="0"/>
            </a:br>
            <a:r>
              <a:rPr lang="it-IT" dirty="0"/>
              <a:t>	</a:t>
            </a:r>
            <a:r>
              <a:rPr lang="it-IT" dirty="0" err="1"/>
              <a:t>bad.ACC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‘I </a:t>
            </a:r>
            <a:r>
              <a:rPr lang="it-IT" dirty="0" err="1"/>
              <a:t>find</a:t>
            </a:r>
            <a:r>
              <a:rPr lang="it-IT" dirty="0"/>
              <a:t> </a:t>
            </a:r>
            <a:r>
              <a:rPr lang="it-IT" dirty="0" err="1"/>
              <a:t>myself</a:t>
            </a:r>
            <a:r>
              <a:rPr lang="it-IT" dirty="0"/>
              <a:t> in a </a:t>
            </a:r>
            <a:r>
              <a:rPr lang="it-IT" dirty="0" err="1"/>
              <a:t>bad</a:t>
            </a:r>
            <a:r>
              <a:rPr lang="it-IT" dirty="0"/>
              <a:t> situation.’</a:t>
            </a:r>
          </a:p>
        </p:txBody>
      </p:sp>
    </p:spTree>
    <p:extLst>
      <p:ext uri="{BB962C8B-B14F-4D97-AF65-F5344CB8AC3E}">
        <p14:creationId xmlns:p14="http://schemas.microsoft.com/office/powerpoint/2010/main" val="2327929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A697AD-6977-C481-1D21-6D17723F1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Situative constructions in Udmurt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0E81E6-8419-A47C-5663-A471FB639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/>
              <a:t>Reflexive denominal verb</a:t>
            </a:r>
            <a:r>
              <a:rPr lang="it-IT" dirty="0"/>
              <a:t> from </a:t>
            </a:r>
            <a:r>
              <a:rPr lang="it-IT" i="1" dirty="0" err="1"/>
              <a:t>inty</a:t>
            </a:r>
            <a:r>
              <a:rPr lang="it-IT" i="1" dirty="0"/>
              <a:t>- </a:t>
            </a:r>
            <a:r>
              <a:rPr lang="it-IT" dirty="0"/>
              <a:t>‘place’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Udmurt</a:t>
            </a:r>
            <a:r>
              <a:rPr lang="it-IT" dirty="0"/>
              <a:t> (</a:t>
            </a:r>
            <a:r>
              <a:rPr lang="it-IT" dirty="0" err="1"/>
              <a:t>Permic</a:t>
            </a:r>
            <a:r>
              <a:rPr lang="it-IT" dirty="0"/>
              <a:t>, Volga-Kama Corpora)</a:t>
            </a:r>
          </a:p>
          <a:p>
            <a:pPr marL="0" indent="0">
              <a:buNone/>
            </a:pPr>
            <a:r>
              <a:rPr lang="ru-RU" sz="2400" dirty="0"/>
              <a:t>Антибиотикъёс	быдто 	</a:t>
            </a:r>
            <a:r>
              <a:rPr lang="fi-FI" sz="2400" dirty="0"/>
              <a:t>	</a:t>
            </a:r>
            <a:r>
              <a:rPr lang="ru-RU" sz="2400" dirty="0"/>
              <a:t>бактериосты,	</a:t>
            </a:r>
            <a:r>
              <a:rPr lang="fi-FI" sz="2400" dirty="0"/>
              <a:t>	</a:t>
            </a:r>
            <a:r>
              <a:rPr lang="ru-RU" sz="2400" dirty="0"/>
              <a:t>вирусъёс</a:t>
            </a:r>
            <a:br>
              <a:rPr lang="fi-FI" sz="2400" dirty="0"/>
            </a:br>
            <a:r>
              <a:rPr lang="it-IT" sz="2400" i="1" dirty="0" err="1"/>
              <a:t>antibiotik-jos</a:t>
            </a:r>
            <a:r>
              <a:rPr lang="it-IT" sz="2400" i="1" dirty="0"/>
              <a:t>		</a:t>
            </a:r>
            <a:r>
              <a:rPr lang="it-IT" sz="2400" i="1" dirty="0" err="1"/>
              <a:t>bydt</a:t>
            </a:r>
            <a:r>
              <a:rPr lang="it-IT" sz="2400" i="1" dirty="0"/>
              <a:t>-o		</a:t>
            </a:r>
            <a:r>
              <a:rPr lang="it-IT" sz="2400" i="1" dirty="0" err="1"/>
              <a:t>bakteri-osty</a:t>
            </a:r>
            <a:r>
              <a:rPr lang="it-IT" sz="2400" i="1" dirty="0"/>
              <a:t>		virus-</a:t>
            </a:r>
            <a:r>
              <a:rPr lang="it-IT" sz="2400" i="1" dirty="0" err="1"/>
              <a:t>jos</a:t>
            </a:r>
            <a:br>
              <a:rPr lang="it-IT" sz="2400" dirty="0"/>
            </a:br>
            <a:r>
              <a:rPr lang="it-IT" sz="2400" dirty="0" err="1"/>
              <a:t>antibiotic</a:t>
            </a:r>
            <a:r>
              <a:rPr lang="it-IT" sz="2400" dirty="0"/>
              <a:t>-PL		tackle-3PL	bacteria-ACC.PL	virus-PL 	</a:t>
            </a:r>
          </a:p>
          <a:p>
            <a:pPr marL="0" indent="0">
              <a:buNone/>
            </a:pPr>
            <a:r>
              <a:rPr lang="ru-RU" sz="2400" dirty="0"/>
              <a:t>инты-я-ськ-о</a:t>
            </a:r>
            <a:br>
              <a:rPr lang="fi-FI" sz="2400" dirty="0"/>
            </a:br>
            <a:r>
              <a:rPr lang="it-IT" sz="2400" b="1" i="1" dirty="0" err="1"/>
              <a:t>inti</a:t>
            </a:r>
            <a:r>
              <a:rPr lang="it-IT" sz="2400" b="1" i="1" dirty="0"/>
              <a:t>-</a:t>
            </a:r>
            <a:r>
              <a:rPr lang="it-IT" sz="2400" b="1" i="1" dirty="0" err="1"/>
              <a:t>ja</a:t>
            </a:r>
            <a:r>
              <a:rPr lang="it-IT" sz="2400" b="1" i="1" dirty="0"/>
              <a:t>-</a:t>
            </a:r>
            <a:r>
              <a:rPr lang="it-IT" sz="2400" b="1" i="1" dirty="0" err="1"/>
              <a:t>śk</a:t>
            </a:r>
            <a:r>
              <a:rPr lang="it-IT" sz="2400" b="1" i="1" dirty="0"/>
              <a:t>-o</a:t>
            </a:r>
            <a:br>
              <a:rPr lang="it-IT" sz="2400" dirty="0"/>
            </a:br>
            <a:r>
              <a:rPr lang="it-IT" sz="2400" dirty="0"/>
              <a:t>place-VBZ-REFL-3PL</a:t>
            </a:r>
          </a:p>
          <a:p>
            <a:pPr marL="0" indent="0">
              <a:buNone/>
            </a:pPr>
            <a:r>
              <a:rPr lang="it-IT" dirty="0"/>
              <a:t>‘</a:t>
            </a:r>
            <a:r>
              <a:rPr lang="it-IT" dirty="0" err="1"/>
              <a:t>Antibiotics</a:t>
            </a:r>
            <a:r>
              <a:rPr lang="it-IT" dirty="0"/>
              <a:t> tackle </a:t>
            </a:r>
            <a:r>
              <a:rPr lang="it-IT" dirty="0" err="1"/>
              <a:t>bacteria</a:t>
            </a:r>
            <a:r>
              <a:rPr lang="it-IT" dirty="0"/>
              <a:t>, </a:t>
            </a:r>
            <a:r>
              <a:rPr lang="it-IT" dirty="0" err="1"/>
              <a:t>viruses</a:t>
            </a:r>
            <a:r>
              <a:rPr lang="it-IT" dirty="0"/>
              <a:t> are to be </a:t>
            </a:r>
            <a:r>
              <a:rPr lang="it-IT" dirty="0" err="1"/>
              <a:t>found</a:t>
            </a:r>
            <a:r>
              <a:rPr lang="it-IT" dirty="0"/>
              <a:t>.’</a:t>
            </a:r>
          </a:p>
        </p:txBody>
      </p:sp>
    </p:spTree>
    <p:extLst>
      <p:ext uri="{BB962C8B-B14F-4D97-AF65-F5344CB8AC3E}">
        <p14:creationId xmlns:p14="http://schemas.microsoft.com/office/powerpoint/2010/main" val="2207974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1372</Words>
  <Application>Microsoft Office PowerPoint</Application>
  <PresentationFormat>Szélesvásznú</PresentationFormat>
  <Paragraphs>127</Paragraphs>
  <Slides>21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Tema di Office</vt:lpstr>
      <vt:lpstr>Situative existential partitive constructions in Estonian and Finnish</vt:lpstr>
      <vt:lpstr>What are situative constructions (situatives)?</vt:lpstr>
      <vt:lpstr>Situatives in European languages (Basile 2022)</vt:lpstr>
      <vt:lpstr>Invenitive constructions</vt:lpstr>
      <vt:lpstr>Invenitive constructions</vt:lpstr>
      <vt:lpstr>Invenitive constructions</vt:lpstr>
      <vt:lpstr>Invenitive constructions</vt:lpstr>
      <vt:lpstr>Evenitive constructions</vt:lpstr>
      <vt:lpstr>Situative constructions in Udmurt</vt:lpstr>
      <vt:lpstr>Bridge</vt:lpstr>
      <vt:lpstr>Partitive subjects in Finnic</vt:lpstr>
      <vt:lpstr>Partitive existential NPs</vt:lpstr>
      <vt:lpstr>Partitive existential NPs</vt:lpstr>
      <vt:lpstr>PowerPoint-bemutató</vt:lpstr>
      <vt:lpstr>Basile &amp; Ivaska 2021</vt:lpstr>
      <vt:lpstr>Most common lemmas (Basile &amp; Ivaska 2021)</vt:lpstr>
      <vt:lpstr>Quantity and number</vt:lpstr>
      <vt:lpstr>Agreement and word order</vt:lpstr>
      <vt:lpstr>Aitäh! Kiitos! Köszönöm!</vt:lpstr>
      <vt:lpstr>References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Situative existential partitive constructions in Estonian and Finnish</dc:title>
  <dc:creator>Rodolfo Basile</dc:creator>
  <cp:lastModifiedBy>Anne Tamm</cp:lastModifiedBy>
  <cp:revision>3</cp:revision>
  <dcterms:created xsi:type="dcterms:W3CDTF">2022-09-16T13:00:57Z</dcterms:created>
  <dcterms:modified xsi:type="dcterms:W3CDTF">2022-11-02T08:56:48Z</dcterms:modified>
</cp:coreProperties>
</file>